
<file path=[Content_Types].xml><?xml version="1.0" encoding="utf-8"?>
<Types xmlns="http://schemas.openxmlformats.org/package/2006/content-types">
  <Default Extension="gif" ContentType="image/gif"/>
  <Default Extension="jpeg" ContentType="image/jpeg"/>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26"/>
  </p:notesMasterIdLst>
  <p:sldIdLst>
    <p:sldId id="309" r:id="rId2"/>
    <p:sldId id="491" r:id="rId3"/>
    <p:sldId id="312" r:id="rId4"/>
    <p:sldId id="311" r:id="rId5"/>
    <p:sldId id="486" r:id="rId6"/>
    <p:sldId id="477" r:id="rId7"/>
    <p:sldId id="478" r:id="rId8"/>
    <p:sldId id="487" r:id="rId9"/>
    <p:sldId id="488" r:id="rId10"/>
    <p:sldId id="299" r:id="rId11"/>
    <p:sldId id="298" r:id="rId12"/>
    <p:sldId id="267" r:id="rId13"/>
    <p:sldId id="270" r:id="rId14"/>
    <p:sldId id="274" r:id="rId15"/>
    <p:sldId id="490" r:id="rId16"/>
    <p:sldId id="476" r:id="rId17"/>
    <p:sldId id="273" r:id="rId18"/>
    <p:sldId id="492" r:id="rId19"/>
    <p:sldId id="258" r:id="rId20"/>
    <p:sldId id="493" r:id="rId21"/>
    <p:sldId id="494" r:id="rId22"/>
    <p:sldId id="317" r:id="rId23"/>
    <p:sldId id="323" r:id="rId24"/>
    <p:sldId id="475" r:id="rId25"/>
  </p:sldIdLst>
  <p:sldSz cx="12192000" cy="6858000"/>
  <p:notesSz cx="7772400" cy="100584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5" roundtripDataSignature="AMtx7miGTThNrdpFU+CK1dBO/HN8NZLqZQ=="/>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5C10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E8A948A-3F03-4EB7-B67E-0C3D0AEC8CB4}" v="310" dt="2022-02-18T09:35:00.393"/>
    <p1510:client id="{3013993C-4578-4DFD-E834-4BBF2DC114E7}" v="8" dt="2022-02-17T18:07:26.705"/>
    <p1510:client id="{DC01A1F8-20B7-420B-ACEC-94A5A1D8681E}" v="46" dt="2022-02-17T17:54:47.972"/>
  </p1510:revLst>
</p1510:revInfo>
</file>

<file path=ppt/tableStyles.xml><?xml version="1.0" encoding="utf-8"?>
<a:tblStyleLst xmlns:a="http://schemas.openxmlformats.org/drawingml/2006/main" def="{7C0A8A6D-AD45-4E2E-AB73-C1C6D0D3BE2D}">
  <a:tblStyle styleId="{7C0A8A6D-AD45-4E2E-AB73-C1C6D0D3BE2D}"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67087" autoAdjust="0"/>
  </p:normalViewPr>
  <p:slideViewPr>
    <p:cSldViewPr snapToGrid="0">
      <p:cViewPr varScale="1">
        <p:scale>
          <a:sx n="43" d="100"/>
          <a:sy n="43" d="100"/>
        </p:scale>
        <p:origin x="1576" y="44"/>
      </p:cViewPr>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47" Type="http://schemas.openxmlformats.org/officeDocument/2006/relationships/viewProps" Target="viewProps.xml"/><Relationship Id="rId50"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46"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45" Type="http://customschemas.google.com/relationships/presentationmetadata" Target="meta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48"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g>
</file>

<file path=ppt/media/image24.jp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jpeg>
</file>

<file path=ppt/media/image42.png>
</file>

<file path=ppt/media/image43.png>
</file>

<file path=ppt/media/image44.png>
</file>

<file path=ppt/media/image45.png>
</file>

<file path=ppt/media/image5.png>
</file>

<file path=ppt/media/image6.jpg>
</file>

<file path=ppt/media/image7.gif>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295650" y="754375"/>
            <a:ext cx="518185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54063"/>
            <a:ext cx="6705600" cy="3771900"/>
          </a:xfrm>
        </p:spPr>
      </p:sp>
      <p:sp>
        <p:nvSpPr>
          <p:cNvPr id="3" name="Notes Placeholder 2"/>
          <p:cNvSpPr>
            <a:spLocks noGrp="1"/>
          </p:cNvSpPr>
          <p:nvPr>
            <p:ph type="body" idx="1"/>
          </p:nvPr>
        </p:nvSpPr>
        <p:spPr/>
        <p:txBody>
          <a:bodyPr/>
          <a:lstStyle/>
          <a:p>
            <a:pPr marL="158750" indent="0">
              <a:buNone/>
            </a:pPr>
            <a:r>
              <a:rPr lang="en-US" sz="1800" b="0" i="0" u="none" strike="noStrike" baseline="0">
                <a:latin typeface="CMR12"/>
              </a:rPr>
              <a:t>Good afternoon, everyone. I am Gauri Gupta and I am pursuing my </a:t>
            </a:r>
            <a:r>
              <a:rPr lang="en-US" sz="1800" b="0" i="0" u="none" strike="noStrike" baseline="0" err="1">
                <a:latin typeface="CMR12"/>
              </a:rPr>
              <a:t>M.tech</a:t>
            </a:r>
            <a:r>
              <a:rPr lang="en-US" sz="1800" b="0" i="0" u="none" strike="noStrike" baseline="0">
                <a:latin typeface="CMR12"/>
              </a:rPr>
              <a:t> thesis under the supervision of Prof. </a:t>
            </a:r>
            <a:r>
              <a:rPr lang="en-US" sz="1800" b="0" i="0" u="none" strike="noStrike" baseline="0" err="1">
                <a:latin typeface="CMR12"/>
              </a:rPr>
              <a:t>Rijurekha</a:t>
            </a:r>
            <a:r>
              <a:rPr lang="en-US" sz="1800" b="0" i="0" u="none" strike="noStrike" baseline="0">
                <a:latin typeface="CMR12"/>
              </a:rPr>
              <a:t> Sen and my co-supervisor from the department is Prof. RK Sharma. </a:t>
            </a:r>
          </a:p>
          <a:p>
            <a:pPr marL="158750" indent="0">
              <a:buNone/>
            </a:pPr>
            <a:endParaRPr lang="en-US" sz="1800" b="0" i="0" u="none" strike="noStrike" baseline="0">
              <a:latin typeface="CMR12"/>
            </a:endParaRPr>
          </a:p>
          <a:p>
            <a:pPr marL="158750" indent="0">
              <a:buNone/>
            </a:pPr>
            <a:r>
              <a:rPr lang="en-US" sz="1800" b="0" i="0" u="none" strike="noStrike" baseline="0">
                <a:latin typeface="CMR12"/>
              </a:rPr>
              <a:t>I am working on Privacy preserving ML which is an important research topic these days.</a:t>
            </a:r>
            <a:r>
              <a:rPr lang="en-IN" sz="1800"/>
              <a:t> We are exploring ML model training for different tasks like. interpolating and forecasting pollution data using secure MPC.</a:t>
            </a:r>
            <a:endParaRPr lang="en-CA"/>
          </a:p>
        </p:txBody>
      </p:sp>
      <p:sp>
        <p:nvSpPr>
          <p:cNvPr id="4" name="Slide Number Placeholder 3"/>
          <p:cNvSpPr>
            <a:spLocks noGrp="1"/>
          </p:cNvSpPr>
          <p:nvPr>
            <p:ph type="sldNum" sz="quarter" idx="5"/>
          </p:nvPr>
        </p:nvSpPr>
        <p:spPr/>
        <p:txBody>
          <a:bodyPr/>
          <a:lstStyle/>
          <a:p>
            <a:fld id="{F2D1150C-7347-413F-A83E-0C46D00983EF}" type="slidenum">
              <a:rPr lang="en-CA" smtClean="0"/>
              <a:t>1</a:t>
            </a:fld>
            <a:endParaRPr lang="en-CA"/>
          </a:p>
        </p:txBody>
      </p:sp>
    </p:spTree>
    <p:extLst>
      <p:ext uri="{BB962C8B-B14F-4D97-AF65-F5344CB8AC3E}">
        <p14:creationId xmlns:p14="http://schemas.microsoft.com/office/powerpoint/2010/main" val="110528926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54063"/>
            <a:ext cx="6705600" cy="3771900"/>
          </a:xfrm>
        </p:spPr>
      </p:sp>
      <p:sp>
        <p:nvSpPr>
          <p:cNvPr id="3" name="Notes Placeholder 2"/>
          <p:cNvSpPr>
            <a:spLocks noGrp="1"/>
          </p:cNvSpPr>
          <p:nvPr>
            <p:ph type="body" idx="1"/>
          </p:nvPr>
        </p:nvSpPr>
        <p:spPr/>
        <p:txBody>
          <a:bodyPr/>
          <a:lstStyle/>
          <a:p>
            <a:pPr marL="158750" indent="0">
              <a:buNone/>
            </a:pPr>
            <a:r>
              <a:rPr lang="en-IN" dirty="0" err="1"/>
              <a:t>Crypten</a:t>
            </a:r>
            <a:r>
              <a:rPr lang="en-IN" dirty="0"/>
              <a:t> is Facebook’s state of the art MPC framework that we are using to port plaintext models to secure MPC setting.</a:t>
            </a:r>
          </a:p>
          <a:p>
            <a:pPr marL="158750" indent="0">
              <a:buNone/>
            </a:pPr>
            <a:r>
              <a:rPr lang="en-IN" dirty="0"/>
              <a:t>Some of the challenges we faced while deploying our model to </a:t>
            </a:r>
            <a:r>
              <a:rPr lang="en-IN" dirty="0" err="1"/>
              <a:t>Crypten</a:t>
            </a:r>
            <a:r>
              <a:rPr lang="en-IN" dirty="0"/>
              <a:t> framework are:</a:t>
            </a:r>
          </a:p>
          <a:p>
            <a:pPr marL="240665" indent="-228600">
              <a:spcBef>
                <a:spcPts val="100"/>
              </a:spcBef>
              <a:buFont typeface="Arial"/>
              <a:buAutoNum type="arabicPeriod"/>
              <a:tabLst>
                <a:tab pos="241929" algn="l"/>
              </a:tabLst>
            </a:pPr>
            <a:r>
              <a:rPr lang="en-US" sz="1100" spc="-5" dirty="0">
                <a:latin typeface="Carlito"/>
              </a:rPr>
              <a:t>Loss and gradients were abruptly going to very large values after certain number of epochs.</a:t>
            </a:r>
          </a:p>
          <a:p>
            <a:pPr marL="240665" marR="0" lvl="0" indent="-228600" algn="l" defTabSz="914400" rtl="0" eaLnBrk="1" fontAlgn="auto" latinLnBrk="0" hangingPunct="1">
              <a:lnSpc>
                <a:spcPct val="100000"/>
              </a:lnSpc>
              <a:spcBef>
                <a:spcPts val="100"/>
              </a:spcBef>
              <a:spcAft>
                <a:spcPts val="0"/>
              </a:spcAft>
              <a:buClr>
                <a:srgbClr val="000000"/>
              </a:buClr>
              <a:buSzPts val="1100"/>
              <a:buFont typeface="Arial"/>
              <a:buAutoNum type="arabicPeriod"/>
              <a:tabLst>
                <a:tab pos="241929" algn="l"/>
              </a:tabLst>
              <a:defRPr/>
            </a:pPr>
            <a:r>
              <a:rPr lang="en-US" sz="1100" spc="-5" dirty="0">
                <a:latin typeface="Carlito"/>
              </a:rPr>
              <a:t>The Exploding loss and gradient occurred in multi party </a:t>
            </a:r>
            <a:r>
              <a:rPr lang="en-US" sz="1100" spc="-5" dirty="0">
                <a:latin typeface="Carlito"/>
                <a:cs typeface="Carlito"/>
              </a:rPr>
              <a:t>setting</a:t>
            </a:r>
            <a:endParaRPr lang="en-US" sz="1100" dirty="0">
              <a:latin typeface="Carlito"/>
              <a:cs typeface="Carlito"/>
            </a:endParaRPr>
          </a:p>
          <a:p>
            <a:pPr marL="240665" indent="-228600">
              <a:spcBef>
                <a:spcPts val="100"/>
              </a:spcBef>
              <a:buFont typeface="Arial"/>
              <a:buAutoNum type="arabicPeriod"/>
              <a:tabLst>
                <a:tab pos="241929" algn="l"/>
              </a:tabLst>
            </a:pPr>
            <a:r>
              <a:rPr lang="en-IN" dirty="0"/>
              <a:t>After performing extensive observation, we observed that there is a b</a:t>
            </a:r>
            <a:r>
              <a:rPr lang="en-US" sz="1100" dirty="0">
                <a:latin typeface="Carlito"/>
                <a:cs typeface="Carlito"/>
              </a:rPr>
              <a:t>ug </a:t>
            </a:r>
            <a:r>
              <a:rPr lang="en-US" sz="1100" spc="-4" dirty="0">
                <a:latin typeface="Carlito"/>
                <a:cs typeface="Carlito"/>
              </a:rPr>
              <a:t>on multiplying </a:t>
            </a:r>
            <a:r>
              <a:rPr lang="en-US" sz="1100" spc="-19" dirty="0">
                <a:latin typeface="Carlito"/>
                <a:cs typeface="Carlito"/>
              </a:rPr>
              <a:t>zero </a:t>
            </a:r>
            <a:r>
              <a:rPr lang="en-US" sz="1100" spc="-8" dirty="0">
                <a:latin typeface="Carlito"/>
                <a:cs typeface="Carlito"/>
              </a:rPr>
              <a:t>tensors </a:t>
            </a:r>
            <a:r>
              <a:rPr lang="en-US" sz="1100" spc="-11" dirty="0">
                <a:latin typeface="Carlito"/>
                <a:cs typeface="Carlito"/>
              </a:rPr>
              <a:t>for </a:t>
            </a:r>
            <a:r>
              <a:rPr lang="en-US" sz="1100" spc="-4" dirty="0">
                <a:latin typeface="Carlito"/>
                <a:cs typeface="Carlito"/>
              </a:rPr>
              <a:t>parties </a:t>
            </a:r>
            <a:r>
              <a:rPr lang="en-US" sz="1100" spc="-8" dirty="0">
                <a:latin typeface="Carlito"/>
                <a:cs typeface="Carlito"/>
              </a:rPr>
              <a:t>greater </a:t>
            </a:r>
            <a:r>
              <a:rPr lang="en-US" sz="1100" dirty="0">
                <a:latin typeface="Carlito"/>
                <a:cs typeface="Carlito"/>
              </a:rPr>
              <a:t>than</a:t>
            </a:r>
            <a:r>
              <a:rPr lang="en-US" sz="1100" spc="23" dirty="0">
                <a:latin typeface="Carlito"/>
                <a:cs typeface="Carlito"/>
              </a:rPr>
              <a:t> 2.</a:t>
            </a:r>
          </a:p>
          <a:p>
            <a:pPr marL="240665" indent="-228600">
              <a:spcBef>
                <a:spcPts val="100"/>
              </a:spcBef>
              <a:buFont typeface="Arial"/>
              <a:buAutoNum type="arabicPeriod"/>
              <a:tabLst>
                <a:tab pos="241929" algn="l"/>
              </a:tabLst>
            </a:pPr>
            <a:r>
              <a:rPr lang="en-US" sz="1100" dirty="0">
                <a:latin typeface="Carlito"/>
                <a:cs typeface="Carlito"/>
              </a:rPr>
              <a:t>Since </a:t>
            </a:r>
            <a:r>
              <a:rPr lang="en-US" sz="1100" spc="-19" dirty="0" err="1">
                <a:latin typeface="Carlito"/>
                <a:cs typeface="Carlito"/>
              </a:rPr>
              <a:t>CrypTen</a:t>
            </a:r>
            <a:r>
              <a:rPr lang="en-US" sz="1100" spc="-19" dirty="0">
                <a:latin typeface="Carlito"/>
                <a:cs typeface="Carlito"/>
              </a:rPr>
              <a:t> </a:t>
            </a:r>
            <a:r>
              <a:rPr lang="en-US" sz="1100" spc="-8" dirty="0">
                <a:latin typeface="Carlito"/>
                <a:cs typeface="Carlito"/>
              </a:rPr>
              <a:t>library </a:t>
            </a:r>
            <a:r>
              <a:rPr lang="en-US" sz="1100" spc="-4" dirty="0">
                <a:latin typeface="Carlito"/>
                <a:cs typeface="Carlito"/>
              </a:rPr>
              <a:t>is under </a:t>
            </a:r>
            <a:r>
              <a:rPr lang="en-US" sz="1100" spc="-8" dirty="0">
                <a:latin typeface="Carlito"/>
                <a:cs typeface="Carlito"/>
              </a:rPr>
              <a:t>development </a:t>
            </a:r>
            <a:r>
              <a:rPr lang="en-US" sz="1100" spc="-4" dirty="0">
                <a:latin typeface="Carlito"/>
                <a:cs typeface="Carlito"/>
              </a:rPr>
              <a:t>phase </a:t>
            </a:r>
            <a:r>
              <a:rPr lang="en-US" sz="1100" dirty="0">
                <a:latin typeface="Carlito"/>
                <a:cs typeface="Carlito"/>
              </a:rPr>
              <a:t>and </a:t>
            </a:r>
            <a:r>
              <a:rPr lang="en-US" sz="1100" spc="-8" dirty="0">
                <a:latin typeface="Carlito"/>
                <a:cs typeface="Carlito"/>
              </a:rPr>
              <a:t>still</a:t>
            </a:r>
            <a:r>
              <a:rPr lang="en-US" sz="1100" spc="49" dirty="0">
                <a:latin typeface="Carlito"/>
                <a:cs typeface="Carlito"/>
              </a:rPr>
              <a:t> </a:t>
            </a:r>
            <a:r>
              <a:rPr lang="en-US" sz="1100" spc="-8" dirty="0">
                <a:latin typeface="Carlito"/>
                <a:cs typeface="Carlito"/>
              </a:rPr>
              <a:t>evolving, the latest version of this library has some bugs which needs to be corrected for its use. </a:t>
            </a:r>
            <a:endParaRPr lang="en-US" sz="1100" dirty="0">
              <a:latin typeface="Carlito"/>
              <a:cs typeface="Carlito"/>
            </a:endParaRPr>
          </a:p>
          <a:p>
            <a:pPr marL="158750" indent="0">
              <a:buNone/>
            </a:pPr>
            <a:endParaRPr lang="en-IN" dirty="0"/>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CA" dirty="0"/>
          </a:p>
          <a:p>
            <a:pPr marL="158750" indent="0">
              <a:buNone/>
            </a:pPr>
            <a:endParaRPr lang="en-CA" dirty="0"/>
          </a:p>
        </p:txBody>
      </p:sp>
    </p:spTree>
    <p:extLst>
      <p:ext uri="{BB962C8B-B14F-4D97-AF65-F5344CB8AC3E}">
        <p14:creationId xmlns:p14="http://schemas.microsoft.com/office/powerpoint/2010/main" val="27678974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54063"/>
            <a:ext cx="6705600" cy="3771900"/>
          </a:xfrm>
        </p:spPr>
      </p:sp>
      <p:sp>
        <p:nvSpPr>
          <p:cNvPr id="3" name="Notes Placeholder 2"/>
          <p:cNvSpPr>
            <a:spLocks noGrp="1"/>
          </p:cNvSpPr>
          <p:nvPr>
            <p:ph type="body" idx="1"/>
          </p:nvPr>
        </p:nvSpPr>
        <p:spPr/>
        <p:txBody>
          <a:bodyPr/>
          <a:lstStyle/>
          <a:p>
            <a:pPr marL="158750" indent="0" algn="l">
              <a:buNone/>
            </a:pPr>
            <a:r>
              <a:rPr lang="en-US" sz="1800"/>
              <a:t>The GCN model owing to its small and sophisticated structure takes quite less time around 4secs with </a:t>
            </a:r>
            <a:r>
              <a:rPr lang="en-US" sz="1800" err="1"/>
              <a:t>testRMSE</a:t>
            </a:r>
            <a:r>
              <a:rPr lang="en-US" sz="1800"/>
              <a:t> of around 50 when trained on </a:t>
            </a:r>
            <a:r>
              <a:rPr lang="en-US" sz="1800" err="1"/>
              <a:t>Pytorch</a:t>
            </a:r>
            <a:r>
              <a:rPr lang="en-US" sz="1800"/>
              <a:t>. </a:t>
            </a:r>
            <a:r>
              <a:rPr lang="en-US" sz="1800" b="0" i="0" u="none" strike="noStrike" baseline="0">
                <a:latin typeface="CMR12"/>
              </a:rPr>
              <a:t>However, While training GCN in </a:t>
            </a:r>
            <a:r>
              <a:rPr lang="en-US" sz="1800" b="0" i="0" u="none" strike="noStrike" baseline="0" err="1">
                <a:latin typeface="CMTT12"/>
              </a:rPr>
              <a:t>Crypten</a:t>
            </a:r>
            <a:r>
              <a:rPr lang="en-US" sz="1800" b="0" i="0" u="none" strike="noStrike" baseline="0">
                <a:latin typeface="CMTT12"/>
              </a:rPr>
              <a:t> framework we observe that the </a:t>
            </a:r>
            <a:r>
              <a:rPr lang="en-US" sz="1800" b="0" i="0" u="none" strike="noStrike" baseline="0" err="1">
                <a:latin typeface="CMTT12"/>
              </a:rPr>
              <a:t>crypten</a:t>
            </a:r>
            <a:r>
              <a:rPr lang="en-US" sz="1800" b="0" i="0" u="none" strike="noStrike" baseline="0">
                <a:latin typeface="CMTT12"/>
              </a:rPr>
              <a:t> training doesn’t converge in fixed point whereas it works as desired in </a:t>
            </a:r>
            <a:r>
              <a:rPr lang="en-US" sz="1800" b="0" i="0" u="none" strike="noStrike" baseline="0" err="1">
                <a:latin typeface="CMTT12"/>
              </a:rPr>
              <a:t>Pytorch</a:t>
            </a:r>
            <a:r>
              <a:rPr lang="en-US" sz="1800" b="0" i="0" u="none" strike="noStrike" baseline="0">
                <a:latin typeface="CMTT12"/>
              </a:rPr>
              <a:t> plaintext version. </a:t>
            </a:r>
            <a:r>
              <a:rPr lang="en-US"/>
              <a:t>Currently, while modelling using GCN we were only taking into account the spatial features and ignoring the temporal dependencies among them leading to higher RMSE values.</a:t>
            </a:r>
            <a:endParaRPr lang="en-CA"/>
          </a:p>
        </p:txBody>
      </p:sp>
      <p:sp>
        <p:nvSpPr>
          <p:cNvPr id="4" name="Slide Number Placeholder 3"/>
          <p:cNvSpPr>
            <a:spLocks noGrp="1"/>
          </p:cNvSpPr>
          <p:nvPr>
            <p:ph type="sldNum" sz="quarter" idx="5"/>
          </p:nvPr>
        </p:nvSpPr>
        <p:spPr/>
        <p:txBody>
          <a:bodyPr/>
          <a:lstStyle/>
          <a:p>
            <a:fld id="{F2D1150C-7347-413F-A83E-0C46D00983EF}" type="slidenum">
              <a:rPr lang="en-CA" smtClean="0"/>
              <a:t>11</a:t>
            </a:fld>
            <a:endParaRPr lang="en-CA"/>
          </a:p>
        </p:txBody>
      </p:sp>
    </p:spTree>
    <p:extLst>
      <p:ext uri="{BB962C8B-B14F-4D97-AF65-F5344CB8AC3E}">
        <p14:creationId xmlns:p14="http://schemas.microsoft.com/office/powerpoint/2010/main" val="3941929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1113f4fa40d_0_22:notes"/>
          <p:cNvSpPr txBox="1">
            <a:spLocks noGrp="1"/>
          </p:cNvSpPr>
          <p:nvPr>
            <p:ph type="body" idx="1"/>
          </p:nvPr>
        </p:nvSpPr>
        <p:spPr>
          <a:xfrm>
            <a:off x="777225" y="4777725"/>
            <a:ext cx="6217800" cy="4526400"/>
          </a:xfrm>
          <a:prstGeom prst="rect">
            <a:avLst/>
          </a:prstGeom>
        </p:spPr>
        <p:txBody>
          <a:bodyPr spcFirstLastPara="1" wrap="square" lIns="91425" tIns="91425" rIns="91425" bIns="91425" anchor="t" anchorCtr="0">
            <a:noAutofit/>
          </a:bodyPr>
          <a:lstStyle/>
          <a:p>
            <a:pPr marL="360" marR="0" lvl="0" indent="0" algn="l" rtl="0">
              <a:lnSpc>
                <a:spcPct val="90000"/>
              </a:lnSpc>
              <a:spcBef>
                <a:spcPts val="0"/>
              </a:spcBef>
              <a:spcAft>
                <a:spcPts val="0"/>
              </a:spcAft>
              <a:buClr>
                <a:srgbClr val="000000"/>
              </a:buClr>
              <a:buSzPts val="2800"/>
              <a:buFont typeface="Arial"/>
              <a:buNone/>
            </a:pPr>
            <a:r>
              <a:rPr lang="en-US" sz="2800" b="1" dirty="0">
                <a:latin typeface="Calibri"/>
                <a:ea typeface="Calibri"/>
                <a:cs typeface="Calibri"/>
                <a:sym typeface="Calibri"/>
              </a:rPr>
              <a:t>S</a:t>
            </a:r>
            <a:r>
              <a:rPr lang="en-US" sz="2800" b="1" i="0" u="none" strike="noStrike" cap="none" dirty="0">
                <a:solidFill>
                  <a:srgbClr val="000000"/>
                </a:solidFill>
                <a:latin typeface="Calibri"/>
                <a:ea typeface="Calibri"/>
                <a:cs typeface="Calibri"/>
                <a:sym typeface="Calibri"/>
              </a:rPr>
              <a:t>hort-term dependencies</a:t>
            </a:r>
            <a:r>
              <a:rPr lang="en-US" sz="2800" b="1" dirty="0">
                <a:latin typeface="Calibri"/>
                <a:ea typeface="Calibri"/>
                <a:cs typeface="Calibri"/>
                <a:sym typeface="Calibri"/>
              </a:rPr>
              <a:t> </a:t>
            </a:r>
            <a:r>
              <a:rPr lang="en-US" sz="2800" b="1" i="0" u="none" strike="noStrike" cap="none" dirty="0">
                <a:solidFill>
                  <a:srgbClr val="000000"/>
                </a:solidFill>
                <a:latin typeface="Calibri"/>
                <a:ea typeface="Calibri"/>
                <a:cs typeface="Calibri"/>
                <a:sym typeface="Calibri"/>
              </a:rPr>
              <a:t>over </a:t>
            </a:r>
            <a:r>
              <a:rPr lang="en-US" sz="2800" b="1" dirty="0">
                <a:latin typeface="Calibri"/>
                <a:ea typeface="Calibri"/>
                <a:cs typeface="Calibri"/>
                <a:sym typeface="Calibri"/>
              </a:rPr>
              <a:t>a</a:t>
            </a:r>
            <a:r>
              <a:rPr lang="en-US" sz="2800" b="1" i="0" u="none" strike="noStrike" cap="none" dirty="0">
                <a:solidFill>
                  <a:srgbClr val="000000"/>
                </a:solidFill>
                <a:latin typeface="Calibri"/>
                <a:ea typeface="Calibri"/>
                <a:cs typeface="Calibri"/>
                <a:sym typeface="Calibri"/>
              </a:rPr>
              <a:t> day</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The pollution values also change dynamically over time and is mainly reflected in periodicity and trend. The PM values have tendency change within a single day. The figures shows the PM values variations on different days in month of December collected from both the bus and static sensors. As seen, the pollution values with a single day vary in repeating patterns where a daily dip of pollution is seen at Hour 15 on almost all days. These data trends also align with the reasoning of low pollution at hours of high temperature i.e. 3PM-4PM of the day.</a:t>
            </a:r>
          </a:p>
        </p:txBody>
      </p:sp>
      <p:sp>
        <p:nvSpPr>
          <p:cNvPr id="161" name="Google Shape;161;g1113f4fa40d_0_22:notes"/>
          <p:cNvSpPr>
            <a:spLocks noGrp="1" noRot="1" noChangeAspect="1"/>
          </p:cNvSpPr>
          <p:nvPr>
            <p:ph type="sldImg" idx="2"/>
          </p:nvPr>
        </p:nvSpPr>
        <p:spPr>
          <a:xfrm>
            <a:off x="533400" y="754063"/>
            <a:ext cx="6705600" cy="37719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1113f4fa40d_0_84:notes"/>
          <p:cNvSpPr txBox="1">
            <a:spLocks noGrp="1"/>
          </p:cNvSpPr>
          <p:nvPr>
            <p:ph type="body" idx="1"/>
          </p:nvPr>
        </p:nvSpPr>
        <p:spPr>
          <a:xfrm>
            <a:off x="777225" y="4777725"/>
            <a:ext cx="6217800" cy="4526400"/>
          </a:xfrm>
          <a:prstGeom prst="rect">
            <a:avLst/>
          </a:prstGeom>
        </p:spPr>
        <p:txBody>
          <a:bodyPr spcFirstLastPara="1" wrap="square" lIns="91425" tIns="91425" rIns="91425" bIns="91425" anchor="t" anchorCtr="0">
            <a:noAutofit/>
          </a:bodyPr>
          <a:lstStyle/>
          <a:p>
            <a:pPr marL="228600" lvl="0" indent="-228600" algn="l" rtl="0">
              <a:spcBef>
                <a:spcPts val="0"/>
              </a:spcBef>
              <a:spcAft>
                <a:spcPts val="0"/>
              </a:spcAft>
              <a:buAutoNum type="alphaLcParenBoth"/>
            </a:pPr>
            <a:r>
              <a:rPr lang="en-US" dirty="0"/>
              <a:t>Periodicity. </a:t>
            </a:r>
          </a:p>
          <a:p>
            <a:pPr marL="0" lvl="0" indent="0" algn="l" rtl="0">
              <a:spcBef>
                <a:spcPts val="0"/>
              </a:spcBef>
              <a:spcAft>
                <a:spcPts val="0"/>
              </a:spcAft>
              <a:buNone/>
            </a:pPr>
            <a:r>
              <a:rPr lang="en-US" dirty="0"/>
              <a:t>The air pollution values also changes periodically within days spread across months. However, the temporal series may also vary a lot across days and thus modelling these long-term and short-term temporal dependencies in the data is a non-trivial task. For example, the present pollution value at a location is affected by not only the air quality at the neighboring regions but also the air quality of the previous moments or even longer durations than that. </a:t>
            </a:r>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b="0" i="0" dirty="0">
                <a:solidFill>
                  <a:srgbClr val="404040"/>
                </a:solidFill>
                <a:effectLst/>
                <a:latin typeface="Lato" panose="020F0502020204030203" pitchFamily="34" charset="0"/>
              </a:rPr>
              <a:t>In order to predict the values at a particular location at a given instant, the historical values of the feature for that entity as well as the feature values of the entities “connected” to the entity is also important. </a:t>
            </a:r>
          </a:p>
          <a:p>
            <a:pPr marL="0" lvl="0" indent="0" algn="l" rtl="0">
              <a:spcBef>
                <a:spcPts val="0"/>
              </a:spcBef>
              <a:spcAft>
                <a:spcPts val="0"/>
              </a:spcAft>
              <a:buNone/>
            </a:pPr>
            <a:endParaRPr lang="en-US" b="0" i="0" dirty="0">
              <a:solidFill>
                <a:srgbClr val="404040"/>
              </a:solidFill>
              <a:effectLst/>
              <a:latin typeface="Lato" panose="020F0502020204030203" pitchFamily="34" charset="0"/>
            </a:endParaRPr>
          </a:p>
          <a:p>
            <a:pPr marL="0" lvl="0" indent="0" algn="l" rtl="0">
              <a:spcBef>
                <a:spcPts val="0"/>
              </a:spcBef>
              <a:spcAft>
                <a:spcPts val="0"/>
              </a:spcAft>
              <a:buNone/>
            </a:pPr>
            <a:endParaRPr lang="en-US" b="0" i="0" dirty="0">
              <a:solidFill>
                <a:srgbClr val="404040"/>
              </a:solidFill>
              <a:effectLst/>
              <a:latin typeface="Lato" panose="020F0502020204030203" pitchFamily="34" charset="0"/>
            </a:endParaRPr>
          </a:p>
          <a:p>
            <a:pPr marL="0" lvl="0" indent="0" algn="l" rtl="0">
              <a:spcBef>
                <a:spcPts val="0"/>
              </a:spcBef>
              <a:spcAft>
                <a:spcPts val="0"/>
              </a:spcAft>
              <a:buNone/>
            </a:pPr>
            <a:endParaRPr lang="en-US" b="0" i="0" dirty="0">
              <a:solidFill>
                <a:srgbClr val="404040"/>
              </a:solidFill>
              <a:effectLst/>
              <a:latin typeface="Lato" panose="020F0502020204030203" pitchFamily="34" charset="0"/>
            </a:endParaRPr>
          </a:p>
          <a:p>
            <a:pPr marL="0" lvl="0" indent="0" algn="l" rtl="0">
              <a:spcBef>
                <a:spcPts val="0"/>
              </a:spcBef>
              <a:spcAft>
                <a:spcPts val="0"/>
              </a:spcAft>
              <a:buNone/>
            </a:pPr>
            <a:endParaRPr lang="en-US" b="0" i="0" dirty="0">
              <a:solidFill>
                <a:srgbClr val="404040"/>
              </a:solidFill>
              <a:effectLst/>
              <a:latin typeface="Lato" panose="020F0502020204030203" pitchFamily="34" charset="0"/>
            </a:endParaRPr>
          </a:p>
          <a:p>
            <a:pPr marL="0" lvl="0" indent="0" algn="l" rtl="0">
              <a:spcBef>
                <a:spcPts val="0"/>
              </a:spcBef>
              <a:spcAft>
                <a:spcPts val="0"/>
              </a:spcAft>
              <a:buNone/>
            </a:pPr>
            <a:endParaRPr lang="en-US" b="0" i="0" dirty="0">
              <a:solidFill>
                <a:srgbClr val="404040"/>
              </a:solidFill>
              <a:effectLst/>
              <a:latin typeface="Lato" panose="020F0502020204030203" pitchFamily="34" charset="0"/>
            </a:endParaRPr>
          </a:p>
          <a:p>
            <a:pPr marL="0" lvl="0" indent="0" algn="l" rtl="0">
              <a:spcBef>
                <a:spcPts val="0"/>
              </a:spcBef>
              <a:spcAft>
                <a:spcPts val="0"/>
              </a:spcAft>
              <a:buNone/>
            </a:pPr>
            <a:endParaRPr lang="en-US" b="0" i="0" dirty="0">
              <a:solidFill>
                <a:srgbClr val="404040"/>
              </a:solidFill>
              <a:effectLst/>
              <a:latin typeface="Lato" panose="020F0502020204030203" pitchFamily="34" charset="0"/>
            </a:endParaRPr>
          </a:p>
          <a:p>
            <a:pPr marL="0" lvl="0" indent="0" algn="l" rtl="0">
              <a:spcBef>
                <a:spcPts val="0"/>
              </a:spcBef>
              <a:spcAft>
                <a:spcPts val="0"/>
              </a:spcAft>
              <a:buNone/>
            </a:pPr>
            <a:r>
              <a:rPr lang="en-US" b="0" i="0" dirty="0">
                <a:solidFill>
                  <a:srgbClr val="404040"/>
                </a:solidFill>
                <a:effectLst/>
                <a:latin typeface="Lato" panose="020F0502020204030203" pitchFamily="34" charset="0"/>
              </a:rPr>
              <a:t>For example, the historical data of the sensors are the timeseries and the distance between the sensors is the indicator for connectivity or closeness of sensors.</a:t>
            </a:r>
            <a:endParaRPr lang="en-US" dirty="0"/>
          </a:p>
          <a:p>
            <a:pPr marL="0" lvl="0" indent="0" algn="l" rtl="0">
              <a:spcBef>
                <a:spcPts val="0"/>
              </a:spcBef>
              <a:spcAft>
                <a:spcPts val="0"/>
              </a:spcAft>
              <a:buNone/>
            </a:pPr>
            <a:r>
              <a:rPr lang="en-US" dirty="0"/>
              <a:t>As shown in Figure 2(a), the values shows a periodic change and repeating patters within months of data.</a:t>
            </a:r>
          </a:p>
        </p:txBody>
      </p:sp>
      <p:sp>
        <p:nvSpPr>
          <p:cNvPr id="202" name="Google Shape;202;g1113f4fa40d_0_84:notes"/>
          <p:cNvSpPr>
            <a:spLocks noGrp="1" noRot="1" noChangeAspect="1"/>
          </p:cNvSpPr>
          <p:nvPr>
            <p:ph type="sldImg" idx="2"/>
          </p:nvPr>
        </p:nvSpPr>
        <p:spPr>
          <a:xfrm>
            <a:off x="533400" y="754063"/>
            <a:ext cx="6705600" cy="37719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p5:notes"/>
          <p:cNvSpPr txBox="1">
            <a:spLocks noGrp="1"/>
          </p:cNvSpPr>
          <p:nvPr>
            <p:ph type="body" idx="1"/>
          </p:nvPr>
        </p:nvSpPr>
        <p:spPr>
          <a:xfrm>
            <a:off x="777225" y="4777725"/>
            <a:ext cx="6217900" cy="45262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We use (</a:t>
            </a:r>
            <a:r>
              <a:rPr lang="en-US" dirty="0" err="1"/>
              <a:t>ConvLSTM</a:t>
            </a:r>
            <a:r>
              <a:rPr lang="en-US" dirty="0"/>
              <a:t>) model, a combination of Convolutional Neural Networks and Long Short-Term Memory, which automatically manipulates both the spatial and temporal features of the data.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We divide the city into a grid and assign collected air pollution data into grid-cells. The value in a cell is the aggregated value of all assigned stations values at a timestamp t. Additionally, we </a:t>
            </a:r>
            <a:r>
              <a:rPr lang="en-US" dirty="0" err="1"/>
              <a:t>alo</a:t>
            </a:r>
            <a:r>
              <a:rPr lang="en-US" dirty="0"/>
              <a:t> add another dimension of time and aggregate similar grid-images at different time instants during the day. Thus, at any time t, we have a grayscale image of grid representing for the entire city. </a:t>
            </a:r>
          </a:p>
          <a:p>
            <a:pPr marL="0" lvl="0" indent="0" algn="l" rtl="0">
              <a:spcBef>
                <a:spcPts val="0"/>
              </a:spcBef>
              <a:spcAft>
                <a:spcPts val="0"/>
              </a:spcAft>
              <a:buNone/>
            </a:pPr>
            <a:r>
              <a:rPr lang="en-US" dirty="0"/>
              <a:t>The model architecture consists of two networks, encoder and forecaster. Both these networks are stacks of many </a:t>
            </a:r>
            <a:r>
              <a:rPr lang="en-US" dirty="0" err="1"/>
              <a:t>ConvLSTM</a:t>
            </a:r>
            <a:r>
              <a:rPr lang="en-US" dirty="0"/>
              <a:t> layers. An LSTM cell uses some ”gate” mechanisms such as forget gate, input gate and output gate to decide which part of the information will be output from the cell state and which information will be stored. The output of the model is a grid which we can use to determine pollution values in the city.</a:t>
            </a:r>
          </a:p>
          <a:p>
            <a:pPr marL="0" lvl="0" indent="0" algn="l" rtl="0">
              <a:spcBef>
                <a:spcPts val="0"/>
              </a:spcBef>
              <a:spcAft>
                <a:spcPts val="0"/>
              </a:spcAft>
              <a:buNone/>
            </a:pPr>
            <a:endParaRPr lang="en-US" dirty="0"/>
          </a:p>
        </p:txBody>
      </p:sp>
      <p:sp>
        <p:nvSpPr>
          <p:cNvPr id="227" name="Google Shape;227;p5:notes"/>
          <p:cNvSpPr>
            <a:spLocks noGrp="1" noRot="1" noChangeAspect="1"/>
          </p:cNvSpPr>
          <p:nvPr>
            <p:ph type="sldImg" idx="2"/>
          </p:nvPr>
        </p:nvSpPr>
        <p:spPr>
          <a:xfrm>
            <a:off x="533400" y="754063"/>
            <a:ext cx="6705600" cy="37719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1113f4fa40d_0_73:notes"/>
          <p:cNvSpPr txBox="1">
            <a:spLocks noGrp="1"/>
          </p:cNvSpPr>
          <p:nvPr>
            <p:ph type="body" idx="1"/>
          </p:nvPr>
        </p:nvSpPr>
        <p:spPr>
          <a:xfrm>
            <a:off x="777225" y="4777725"/>
            <a:ext cx="6217800" cy="452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We see that </a:t>
            </a:r>
            <a:r>
              <a:rPr lang="en-US" err="1"/>
              <a:t>ConLSTM</a:t>
            </a:r>
            <a:r>
              <a:rPr lang="en-US"/>
              <a:t> approach is suitable for spatiotemporal pollution prediction problem and also outperforms GCN. However, it takes longer time to train which will not serve as a good model to encrypt as MPC computations will further add the latency overhead.</a:t>
            </a:r>
            <a:endParaRPr/>
          </a:p>
        </p:txBody>
      </p:sp>
      <p:sp>
        <p:nvSpPr>
          <p:cNvPr id="221" name="Google Shape;221;g1113f4fa40d_0_73:notes"/>
          <p:cNvSpPr>
            <a:spLocks noGrp="1" noRot="1" noChangeAspect="1"/>
          </p:cNvSpPr>
          <p:nvPr>
            <p:ph type="sldImg" idx="2"/>
          </p:nvPr>
        </p:nvSpPr>
        <p:spPr>
          <a:xfrm>
            <a:off x="533400" y="754063"/>
            <a:ext cx="6705600" cy="37719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940051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54063"/>
            <a:ext cx="6705600" cy="3771900"/>
          </a:xfrm>
        </p:spPr>
      </p:sp>
      <p:sp>
        <p:nvSpPr>
          <p:cNvPr id="3" name="Notes Placeholder 2"/>
          <p:cNvSpPr>
            <a:spLocks noGrp="1"/>
          </p:cNvSpPr>
          <p:nvPr>
            <p:ph type="body" idx="1"/>
          </p:nvPr>
        </p:nvSpPr>
        <p:spPr/>
        <p:txBody>
          <a:bodyPr/>
          <a:lstStyle/>
          <a:p>
            <a:pPr marL="158750" indent="0">
              <a:buNone/>
            </a:pPr>
            <a:r>
              <a:rPr lang="en-US" dirty="0"/>
              <a:t>Next, we explore the use of another </a:t>
            </a:r>
            <a:r>
              <a:rPr lang="en-US" dirty="0" err="1"/>
              <a:t>spatio</a:t>
            </a:r>
            <a:r>
              <a:rPr lang="en-US" dirty="0"/>
              <a:t>-temporal model. The GCN-LSTM model integrates the graph convolutional network and LSTM units. The graph convolutional network is used to capture the topological structure of the sensors for modeling spatial dependence. The LSTM unit is used to capture the dynamic change of pollution data for modeling temporal dependence. The model </a:t>
            </a:r>
            <a:r>
              <a:rPr lang="en-US" dirty="0" err="1"/>
              <a:t>constists</a:t>
            </a:r>
            <a:r>
              <a:rPr lang="en-US" dirty="0"/>
              <a:t> of </a:t>
            </a:r>
            <a:r>
              <a:rPr lang="en-US" b="0" i="0" dirty="0">
                <a:solidFill>
                  <a:srgbClr val="404040"/>
                </a:solidFill>
                <a:effectLst/>
                <a:latin typeface="Lato" panose="020F0502020204030203" pitchFamily="34" charset="0"/>
              </a:rPr>
              <a:t>multiple graph convolution layers stacked over multiple LSTM to predict pollution values. The architecture of GCN_LSTM also allows for user defined number GCN layers and user </a:t>
            </a:r>
            <a:r>
              <a:rPr lang="en-US" b="0" i="0" dirty="0" err="1">
                <a:solidFill>
                  <a:srgbClr val="404040"/>
                </a:solidFill>
                <a:effectLst/>
                <a:latin typeface="Lato" panose="020F0502020204030203" pitchFamily="34" charset="0"/>
              </a:rPr>
              <a:t>defineded</a:t>
            </a:r>
            <a:r>
              <a:rPr lang="en-US" b="0" i="0" dirty="0">
                <a:solidFill>
                  <a:srgbClr val="404040"/>
                </a:solidFill>
                <a:effectLst/>
                <a:latin typeface="Lato" panose="020F0502020204030203" pitchFamily="34" charset="0"/>
              </a:rPr>
              <a:t> number of LSTM layers. The dropout and a Dense layer at the end improves the model performance and manages over-fitting.</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Unlike in </a:t>
            </a:r>
            <a:r>
              <a:rPr lang="en-US" dirty="0" err="1"/>
              <a:t>ConvLSTM</a:t>
            </a:r>
            <a:r>
              <a:rPr lang="en-US" dirty="0"/>
              <a:t>, here we use complete graph modelling entities of GCN layers which captures the spatial relations well.</a:t>
            </a:r>
          </a:p>
          <a:p>
            <a:pPr marL="158750" indent="0">
              <a:buNone/>
            </a:pPr>
            <a:endParaRPr lang="en-US" dirty="0"/>
          </a:p>
          <a:p>
            <a:pPr marL="158750" indent="0">
              <a:buNone/>
            </a:pPr>
            <a:endParaRPr lang="en-US" dirty="0"/>
          </a:p>
          <a:p>
            <a:pPr marL="158750" indent="0">
              <a:buNone/>
            </a:pPr>
            <a:endParaRPr lang="en-US" dirty="0"/>
          </a:p>
          <a:p>
            <a:pPr marL="158750" indent="0">
              <a:buNone/>
            </a:pPr>
            <a:endParaRPr lang="en-US" dirty="0"/>
          </a:p>
          <a:p>
            <a:pPr marL="158750" indent="0">
              <a:buNone/>
            </a:pPr>
            <a:endParaRPr lang="en-US" dirty="0"/>
          </a:p>
          <a:p>
            <a:pPr marL="158750" indent="0">
              <a:buNone/>
            </a:pPr>
            <a:endParaRPr lang="en-US" dirty="0"/>
          </a:p>
          <a:p>
            <a:pPr marL="158750" indent="0">
              <a:buNone/>
            </a:pPr>
            <a:endParaRPr lang="en-US" dirty="0"/>
          </a:p>
          <a:p>
            <a:pPr marL="158750" indent="0">
              <a:buNone/>
            </a:pPr>
            <a:r>
              <a:rPr lang="en-US" dirty="0"/>
              <a:t>As shown in Figure 3, we first use the historical n time series data as input and the graph convolution network is used to capture topological structure of the network for obtaining the spatial features. Second, the obtained time series with spatial features are input into LSTM unit model and the dynamic change is obtained by information transmission between the units, to capture temporal features. </a:t>
            </a:r>
          </a:p>
          <a:p>
            <a:pPr marL="158750" indent="0">
              <a:buNone/>
            </a:pPr>
            <a:r>
              <a:rPr lang="en-US" dirty="0"/>
              <a:t>In summary, the GCN-LSTM model can deal with the complex spatial dependence and temporal dynamics. </a:t>
            </a:r>
            <a:endParaRPr lang="en-CA" dirty="0"/>
          </a:p>
        </p:txBody>
      </p:sp>
    </p:spTree>
    <p:extLst>
      <p:ext uri="{BB962C8B-B14F-4D97-AF65-F5344CB8AC3E}">
        <p14:creationId xmlns:p14="http://schemas.microsoft.com/office/powerpoint/2010/main" val="141369519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1113f4fa40d_0_73:notes"/>
          <p:cNvSpPr txBox="1">
            <a:spLocks noGrp="1"/>
          </p:cNvSpPr>
          <p:nvPr>
            <p:ph type="body" idx="1"/>
          </p:nvPr>
        </p:nvSpPr>
        <p:spPr>
          <a:xfrm>
            <a:off x="777225" y="4777725"/>
            <a:ext cx="6217800" cy="452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a:t>GCN_LSTM performs better than both GCN and </a:t>
            </a:r>
            <a:r>
              <a:rPr lang="en-IN" err="1"/>
              <a:t>ConvLSTM</a:t>
            </a:r>
            <a:r>
              <a:rPr lang="en-IN"/>
              <a:t> models with </a:t>
            </a:r>
            <a:r>
              <a:rPr lang="en-IN" err="1"/>
              <a:t>testRMSE</a:t>
            </a:r>
            <a:r>
              <a:rPr lang="en-IN"/>
              <a:t> values of around 41. It also takes lesser training time which is around 24 s on CPU. When calculated on GPU, the training time will be further reduced leading to better inferences. </a:t>
            </a:r>
            <a:r>
              <a:rPr lang="en-US"/>
              <a:t>The GCN-LSTM model successfully captures the spatial and temporal features from the pollution data and </a:t>
            </a:r>
            <a:r>
              <a:rPr lang="en-IN"/>
              <a:t>thus provides is a promising model capturing the training-vs-latency </a:t>
            </a:r>
            <a:r>
              <a:rPr lang="en-IN" err="1"/>
              <a:t>tradeoff</a:t>
            </a:r>
            <a:r>
              <a:rPr lang="en-IN"/>
              <a:t> that could be ported to crypt MPC setting.</a:t>
            </a:r>
          </a:p>
          <a:p>
            <a:pPr marL="0" lvl="0" indent="0" algn="l" rtl="0">
              <a:spcBef>
                <a:spcPts val="0"/>
              </a:spcBef>
              <a:spcAft>
                <a:spcPts val="0"/>
              </a:spcAft>
              <a:buNone/>
            </a:pPr>
            <a:endParaRPr/>
          </a:p>
        </p:txBody>
      </p:sp>
      <p:sp>
        <p:nvSpPr>
          <p:cNvPr id="221" name="Google Shape;221;g1113f4fa40d_0_73:notes"/>
          <p:cNvSpPr>
            <a:spLocks noGrp="1" noRot="1" noChangeAspect="1"/>
          </p:cNvSpPr>
          <p:nvPr>
            <p:ph type="sldImg" idx="2"/>
          </p:nvPr>
        </p:nvSpPr>
        <p:spPr>
          <a:xfrm>
            <a:off x="533400" y="754063"/>
            <a:ext cx="6705600" cy="37719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244775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54063"/>
            <a:ext cx="6705600" cy="3771900"/>
          </a:xfrm>
        </p:spPr>
      </p:sp>
      <p:sp>
        <p:nvSpPr>
          <p:cNvPr id="3" name="Notes Placeholder 2"/>
          <p:cNvSpPr>
            <a:spLocks noGrp="1"/>
          </p:cNvSpPr>
          <p:nvPr>
            <p:ph type="body" idx="1"/>
          </p:nvPr>
        </p:nvSpPr>
        <p:spPr/>
        <p:txBody>
          <a:bodyPr/>
          <a:lstStyle/>
          <a:p>
            <a:pPr marL="158750" indent="0">
              <a:buNone/>
            </a:pPr>
            <a:r>
              <a:rPr lang="en-IN"/>
              <a:t>Finally, let us now look at the inference and results of using different models for our task.</a:t>
            </a:r>
            <a:endParaRPr lang="en-CA"/>
          </a:p>
        </p:txBody>
      </p:sp>
    </p:spTree>
    <p:extLst>
      <p:ext uri="{BB962C8B-B14F-4D97-AF65-F5344CB8AC3E}">
        <p14:creationId xmlns:p14="http://schemas.microsoft.com/office/powerpoint/2010/main" val="122533101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11027a3d0e0_0_6:notes"/>
          <p:cNvSpPr txBox="1">
            <a:spLocks noGrp="1"/>
          </p:cNvSpPr>
          <p:nvPr>
            <p:ph type="body" idx="1"/>
          </p:nvPr>
        </p:nvSpPr>
        <p:spPr>
          <a:xfrm>
            <a:off x="777225" y="4777725"/>
            <a:ext cx="6217800" cy="45264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a:t>Till now, we have explored several models for the interpolation task. For models like Gaussian Processes, Variational GPR and </a:t>
            </a:r>
            <a:r>
              <a:rPr lang="en-US" err="1"/>
              <a:t>GraphSage</a:t>
            </a:r>
            <a:r>
              <a:rPr lang="en-US"/>
              <a:t>, t</a:t>
            </a:r>
            <a:r>
              <a:rPr lang="en-US" sz="1100">
                <a:solidFill>
                  <a:srgbClr val="FF0000"/>
                </a:solidFill>
              </a:rPr>
              <a:t>raining slow in plaintext itself, will be very slow in MPC with encrypted computations and communications. </a:t>
            </a:r>
            <a:r>
              <a:rPr lang="en-IN"/>
              <a:t>These </a:t>
            </a:r>
            <a:r>
              <a:rPr lang="en-IN" sz="1100">
                <a:solidFill>
                  <a:srgbClr val="FF0000"/>
                </a:solidFill>
              </a:rPr>
              <a:t>models have functions like Cholesky decomposition, </a:t>
            </a:r>
            <a:r>
              <a:rPr lang="en-IN" sz="1100" err="1">
                <a:solidFill>
                  <a:srgbClr val="FF0000"/>
                </a:solidFill>
              </a:rPr>
              <a:t>LazyTensors</a:t>
            </a:r>
            <a:r>
              <a:rPr lang="en-IN" sz="1100">
                <a:solidFill>
                  <a:srgbClr val="FF0000"/>
                </a:solidFill>
              </a:rPr>
              <a:t> that are difficult to approximate with additions and multiplications, the building blocks of MPC. Thus, makes porting difficult.</a:t>
            </a:r>
            <a:endParaRPr lang="en-US" sz="1100">
              <a:solidFill>
                <a:srgbClr val="FF0000"/>
              </a:solidFill>
            </a:endParaRPr>
          </a:p>
          <a:p>
            <a:pPr marL="0" lvl="0" indent="0" algn="l" rtl="0">
              <a:spcBef>
                <a:spcPts val="0"/>
              </a:spcBef>
              <a:spcAft>
                <a:spcPts val="0"/>
              </a:spcAft>
              <a:buNone/>
            </a:pPr>
            <a:r>
              <a:rPr lang="en-US"/>
              <a:t> </a:t>
            </a:r>
          </a:p>
        </p:txBody>
      </p:sp>
      <p:sp>
        <p:nvSpPr>
          <p:cNvPr id="73" name="Google Shape;73;g11027a3d0e0_0_6:notes"/>
          <p:cNvSpPr>
            <a:spLocks noGrp="1" noRot="1" noChangeAspect="1"/>
          </p:cNvSpPr>
          <p:nvPr>
            <p:ph type="sldImg" idx="2"/>
          </p:nvPr>
        </p:nvSpPr>
        <p:spPr>
          <a:xfrm>
            <a:off x="533400" y="754063"/>
            <a:ext cx="6705600" cy="37719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312823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54063"/>
            <a:ext cx="6705600" cy="3771900"/>
          </a:xfrm>
        </p:spPr>
      </p:sp>
      <p:sp>
        <p:nvSpPr>
          <p:cNvPr id="3" name="Notes Placeholder 2"/>
          <p:cNvSpPr>
            <a:spLocks noGrp="1"/>
          </p:cNvSpPr>
          <p:nvPr>
            <p:ph type="body" idx="1"/>
          </p:nvPr>
        </p:nvSpPr>
        <p:spPr/>
        <p:txBody>
          <a:bodyPr/>
          <a:lstStyle/>
          <a:p>
            <a:pPr marL="0" indent="0">
              <a:buNone/>
            </a:pPr>
            <a:r>
              <a:rPr lang="en-US" sz="1800" dirty="0"/>
              <a:t>MPC or Secure Multi-Party Computation helps in computing functions across parties who don’t trust each other. Each party holds part of the inputs needed to compute the function. They don’t share these inputs but still the function output can be computed without revealing any input to the other parties, through MPC.</a:t>
            </a:r>
          </a:p>
          <a:p>
            <a:pPr marL="0" indent="0">
              <a:buNone/>
            </a:pPr>
            <a:endParaRPr lang="en-US" sz="1800" dirty="0"/>
          </a:p>
          <a:p>
            <a:pPr marL="0" indent="0">
              <a:buNone/>
            </a:pPr>
            <a:r>
              <a:rPr lang="en-US" sz="1800" dirty="0"/>
              <a:t>When vehicle mounted sensors are used for scaling urban measurements like air pollution, road surface quality or travel time, then private fleet companies like Ola, Uber, </a:t>
            </a:r>
            <a:r>
              <a:rPr lang="en-US" sz="1800" dirty="0" err="1"/>
              <a:t>Swiggy</a:t>
            </a:r>
            <a:r>
              <a:rPr lang="en-US" sz="1800" dirty="0"/>
              <a:t>, Zomato, Amazon, </a:t>
            </a:r>
            <a:r>
              <a:rPr lang="en-US" sz="1800" dirty="0" err="1"/>
              <a:t>FlipKart</a:t>
            </a:r>
            <a:r>
              <a:rPr lang="en-US" sz="1800" dirty="0"/>
              <a:t> and public fleet companies like DTC and DIMTS buses, should pool their data for better urban coverage. But </a:t>
            </a:r>
            <a:r>
              <a:rPr lang="en-US" sz="1800" dirty="0" err="1"/>
              <a:t>spatio</a:t>
            </a:r>
            <a:r>
              <a:rPr lang="en-US" sz="1800" dirty="0"/>
              <a:t>-temporal trajectory of fleets is sensitive information for fleet companies, especially private companies, more so if they are competing companies (Uber vs. Ola, </a:t>
            </a:r>
            <a:r>
              <a:rPr lang="en-US" sz="1800" dirty="0" err="1"/>
              <a:t>Swiggy</a:t>
            </a:r>
            <a:r>
              <a:rPr lang="en-US" sz="1800" dirty="0"/>
              <a:t> vs. Zomato etc.).</a:t>
            </a:r>
          </a:p>
          <a:p>
            <a:pPr marL="0" indent="0">
              <a:buNone/>
            </a:pPr>
            <a:endParaRPr lang="en-US" sz="1800" dirty="0"/>
          </a:p>
          <a:p>
            <a:pPr marL="0" lvl="0" indent="0" algn="l">
              <a:spcBef>
                <a:spcPts val="0"/>
              </a:spcBef>
              <a:spcAft>
                <a:spcPts val="0"/>
              </a:spcAft>
              <a:buNone/>
            </a:pPr>
            <a:endParaRPr lang="en-US" sz="1800" dirty="0"/>
          </a:p>
        </p:txBody>
      </p:sp>
      <p:sp>
        <p:nvSpPr>
          <p:cNvPr id="4" name="Slide Number Placeholder 3"/>
          <p:cNvSpPr>
            <a:spLocks noGrp="1"/>
          </p:cNvSpPr>
          <p:nvPr>
            <p:ph type="sldNum" sz="quarter" idx="5"/>
          </p:nvPr>
        </p:nvSpPr>
        <p:spPr/>
        <p:txBody>
          <a:bodyPr/>
          <a:lstStyle/>
          <a:p>
            <a:fld id="{F2D1150C-7347-413F-A83E-0C46D00983EF}" type="slidenum">
              <a:rPr lang="en-CA" smtClean="0"/>
              <a:t>2</a:t>
            </a:fld>
            <a:endParaRPr lang="en-CA"/>
          </a:p>
        </p:txBody>
      </p:sp>
    </p:spTree>
    <p:extLst>
      <p:ext uri="{BB962C8B-B14F-4D97-AF65-F5344CB8AC3E}">
        <p14:creationId xmlns:p14="http://schemas.microsoft.com/office/powerpoint/2010/main" val="232624673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11027a3d0e0_0_6:notes"/>
          <p:cNvSpPr txBox="1">
            <a:spLocks noGrp="1"/>
          </p:cNvSpPr>
          <p:nvPr>
            <p:ph type="body" idx="1"/>
          </p:nvPr>
        </p:nvSpPr>
        <p:spPr>
          <a:xfrm>
            <a:off x="777225" y="4777725"/>
            <a:ext cx="6217800" cy="45264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a:t>The GCN model owing to its small and sophisticated structure takes quite less time around 4secs as compared to the huge GP models. However, </a:t>
            </a:r>
            <a:r>
              <a:rPr lang="en-US" sz="1100" err="1">
                <a:solidFill>
                  <a:srgbClr val="FF0000"/>
                </a:solidFill>
              </a:rPr>
              <a:t>Crypten</a:t>
            </a:r>
            <a:r>
              <a:rPr lang="en-US" sz="1100">
                <a:solidFill>
                  <a:srgbClr val="FF0000"/>
                </a:solidFill>
              </a:rPr>
              <a:t> training in fixed point doesn’t converge for GCN.</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a:p>
        </p:txBody>
      </p:sp>
      <p:sp>
        <p:nvSpPr>
          <p:cNvPr id="73" name="Google Shape;73;g11027a3d0e0_0_6:notes"/>
          <p:cNvSpPr>
            <a:spLocks noGrp="1" noRot="1" noChangeAspect="1"/>
          </p:cNvSpPr>
          <p:nvPr>
            <p:ph type="sldImg" idx="2"/>
          </p:nvPr>
        </p:nvSpPr>
        <p:spPr>
          <a:xfrm>
            <a:off x="533400" y="754063"/>
            <a:ext cx="6705600" cy="37719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9446350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11027a3d0e0_0_6:notes"/>
          <p:cNvSpPr txBox="1">
            <a:spLocks noGrp="1"/>
          </p:cNvSpPr>
          <p:nvPr>
            <p:ph type="body" idx="1"/>
          </p:nvPr>
        </p:nvSpPr>
        <p:spPr>
          <a:xfrm>
            <a:off x="777225" y="4777725"/>
            <a:ext cx="6217800" cy="45264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a:t>The air pollution data has both complex spatial as well as temporal dependencies. Therefore, to efficiently predict air pollution anywhere (interpolation) and at any time (forecasting), GCN_LSTM leverages both spatial and temporal features with lower training time and better RMSE values. In </a:t>
            </a:r>
            <a:r>
              <a:rPr lang="en-US" err="1"/>
              <a:t>collobaration</a:t>
            </a:r>
            <a:r>
              <a:rPr lang="en-US"/>
              <a:t> with Microsoft research India, we are trying to port these models to a </a:t>
            </a:r>
            <a:r>
              <a:rPr lang="en-US" b="0" i="0">
                <a:solidFill>
                  <a:srgbClr val="242424"/>
                </a:solidFill>
                <a:effectLst/>
                <a:latin typeface="Segoe UI" panose="020B0502040204020203" pitchFamily="34" charset="0"/>
              </a:rPr>
              <a:t>new floating point MPC training framework.</a:t>
            </a:r>
            <a:endParaRPr lang="en-US"/>
          </a:p>
        </p:txBody>
      </p:sp>
      <p:sp>
        <p:nvSpPr>
          <p:cNvPr id="73" name="Google Shape;73;g11027a3d0e0_0_6:notes"/>
          <p:cNvSpPr>
            <a:spLocks noGrp="1" noRot="1" noChangeAspect="1"/>
          </p:cNvSpPr>
          <p:nvPr>
            <p:ph type="sldImg" idx="2"/>
          </p:nvPr>
        </p:nvSpPr>
        <p:spPr>
          <a:xfrm>
            <a:off x="533400" y="754063"/>
            <a:ext cx="6705600" cy="37719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794218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2"/>
        <p:cNvGrpSpPr/>
        <p:nvPr/>
      </p:nvGrpSpPr>
      <p:grpSpPr>
        <a:xfrm>
          <a:off x="0" y="0"/>
          <a:ext cx="0" cy="0"/>
          <a:chOff x="0" y="0"/>
          <a:chExt cx="0" cy="0"/>
        </a:xfrm>
      </p:grpSpPr>
      <p:sp>
        <p:nvSpPr>
          <p:cNvPr id="2723" name="Google Shape;2723;gaf8015b2e3_75_700: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indent="0">
              <a:buClr>
                <a:schemeClr val="dk1"/>
              </a:buClr>
              <a:buSzPts val="1400"/>
              <a:buFont typeface="Noto Sans Symbols"/>
              <a:buNone/>
            </a:pPr>
            <a:r>
              <a:rPr lang="en-US" sz="1100">
                <a:solidFill>
                  <a:schemeClr val="dk1"/>
                </a:solidFill>
                <a:latin typeface="Calibri"/>
                <a:ea typeface="Calibri"/>
                <a:cs typeface="Calibri"/>
                <a:sym typeface="Calibri"/>
              </a:rPr>
              <a:t>We have achieved low RMSE values for @pm2.5 level with training time &lt;20s which is good for encryption.</a:t>
            </a:r>
          </a:p>
          <a:p>
            <a:pPr marL="0" indent="0">
              <a:buClr>
                <a:schemeClr val="dk1"/>
              </a:buClr>
              <a:buSzPts val="1400"/>
              <a:buFont typeface="Noto Sans Symbols"/>
              <a:buNone/>
            </a:pPr>
            <a:r>
              <a:rPr lang="en-US" sz="1100" i="1">
                <a:solidFill>
                  <a:schemeClr val="dk1"/>
                </a:solidFill>
                <a:latin typeface="Calibri"/>
                <a:ea typeface="Calibri"/>
                <a:cs typeface="Calibri"/>
                <a:sym typeface="Calibri"/>
              </a:rPr>
              <a:t>The Graph Convolution Networks are inherently suited for interpolation while the LSTMs are best for forecasting and predictions. The hybrid model of GCN-LSTM is best suited for modelling </a:t>
            </a:r>
            <a:r>
              <a:rPr lang="en-US" sz="1100" i="1" err="1">
                <a:solidFill>
                  <a:schemeClr val="dk1"/>
                </a:solidFill>
                <a:latin typeface="Calibri"/>
                <a:ea typeface="Calibri"/>
                <a:cs typeface="Calibri"/>
                <a:sym typeface="Calibri"/>
              </a:rPr>
              <a:t>spatio</a:t>
            </a:r>
            <a:r>
              <a:rPr lang="en-US" sz="1100" i="1">
                <a:solidFill>
                  <a:schemeClr val="dk1"/>
                </a:solidFill>
                <a:latin typeface="Calibri"/>
                <a:ea typeface="Calibri"/>
                <a:cs typeface="Calibri"/>
                <a:sym typeface="Calibri"/>
              </a:rPr>
              <a:t> temporal data which have </a:t>
            </a:r>
            <a:r>
              <a:rPr lang="en-US" sz="1100" i="1" err="1">
                <a:solidFill>
                  <a:schemeClr val="dk1"/>
                </a:solidFill>
                <a:latin typeface="Calibri"/>
                <a:ea typeface="Calibri"/>
                <a:cs typeface="Calibri"/>
                <a:sym typeface="Calibri"/>
              </a:rPr>
              <a:t>have</a:t>
            </a:r>
            <a:r>
              <a:rPr lang="en-US" sz="1100" i="1">
                <a:solidFill>
                  <a:schemeClr val="dk1"/>
                </a:solidFill>
                <a:latin typeface="Calibri"/>
                <a:ea typeface="Calibri"/>
                <a:cs typeface="Calibri"/>
                <a:sym typeface="Calibri"/>
              </a:rPr>
              <a:t> never been used for interpolation tasks.</a:t>
            </a:r>
          </a:p>
          <a:p>
            <a:pPr marL="0" lvl="0" indent="0" algn="l" rtl="0">
              <a:spcBef>
                <a:spcPts val="0"/>
              </a:spcBef>
              <a:spcAft>
                <a:spcPts val="0"/>
              </a:spcAft>
              <a:buNone/>
            </a:pPr>
            <a:endParaRPr lang="en-IN"/>
          </a:p>
          <a:p>
            <a:pPr marL="0" lvl="0" indent="0" algn="l" rtl="0">
              <a:spcBef>
                <a:spcPts val="0"/>
              </a:spcBef>
              <a:spcAft>
                <a:spcPts val="0"/>
              </a:spcAft>
              <a:buNone/>
            </a:pPr>
            <a:r>
              <a:rPr lang="en-IN"/>
              <a:t>However, the challenges in modelling are:</a:t>
            </a:r>
            <a:br>
              <a:rPr lang="en-IN"/>
            </a:br>
            <a:r>
              <a:rPr lang="en-IN"/>
              <a:t>1. The data is very sparse. Only 2% grid points are known in an hour which makes the task challenging.</a:t>
            </a:r>
          </a:p>
          <a:p>
            <a:pPr marL="0" lvl="0" indent="0" algn="l" rtl="0">
              <a:spcBef>
                <a:spcPts val="0"/>
              </a:spcBef>
              <a:spcAft>
                <a:spcPts val="0"/>
              </a:spcAft>
              <a:buNone/>
            </a:pPr>
            <a:r>
              <a:rPr lang="en-IN"/>
              <a:t>2. The buses travel on constant routes so, we have information missing from certain locations.</a:t>
            </a:r>
          </a:p>
          <a:p>
            <a:pPr marL="0" lvl="0" indent="0" algn="l" rtl="0">
              <a:spcBef>
                <a:spcPts val="0"/>
              </a:spcBef>
              <a:spcAft>
                <a:spcPts val="0"/>
              </a:spcAft>
              <a:buNone/>
            </a:pPr>
            <a:r>
              <a:rPr lang="en-IN"/>
              <a:t>3. In order to improve the model performance we need to capture more data from </a:t>
            </a:r>
            <a:r>
              <a:rPr lang="en" sz="1100"/>
              <a:t>from </a:t>
            </a:r>
            <a:r>
              <a:rPr lang="en" sz="1100" u="sng"/>
              <a:t>randomly moving taxis, vehicles, bikes.</a:t>
            </a:r>
          </a:p>
          <a:p>
            <a:pPr marL="0" lvl="0" indent="0" algn="l" rtl="0">
              <a:spcBef>
                <a:spcPts val="0"/>
              </a:spcBef>
              <a:spcAft>
                <a:spcPts val="0"/>
              </a:spcAft>
              <a:buNone/>
            </a:pPr>
            <a:r>
              <a:rPr lang="en" sz="1100" u="sng"/>
              <a:t>4. The model inference lacks reliability or confidence scores.</a:t>
            </a:r>
            <a:endParaRPr/>
          </a:p>
        </p:txBody>
      </p:sp>
      <p:sp>
        <p:nvSpPr>
          <p:cNvPr id="2724" name="Google Shape;2724;gaf8015b2e3_75_70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3"/>
        <p:cNvGrpSpPr/>
        <p:nvPr/>
      </p:nvGrpSpPr>
      <p:grpSpPr>
        <a:xfrm>
          <a:off x="0" y="0"/>
          <a:ext cx="0" cy="0"/>
          <a:chOff x="0" y="0"/>
          <a:chExt cx="0" cy="0"/>
        </a:xfrm>
      </p:grpSpPr>
      <p:sp>
        <p:nvSpPr>
          <p:cNvPr id="2834" name="Google Shape;2834;gaf8015b2e3_75_843: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Some of the future works that holds for us is:</a:t>
            </a:r>
          </a:p>
          <a:p>
            <a:pPr marL="0" lvl="0" indent="0" algn="l" rtl="0">
              <a:spcBef>
                <a:spcPts val="0"/>
              </a:spcBef>
              <a:spcAft>
                <a:spcPts val="0"/>
              </a:spcAft>
              <a:buNone/>
            </a:pPr>
            <a:r>
              <a:rPr lang="en-US"/>
              <a:t>1. First, we can further improve the model performance by using attention layers in GCN structure which have proven to give better results in spatial modelling. </a:t>
            </a:r>
          </a:p>
          <a:p>
            <a:pPr marL="0" lvl="0" indent="0" algn="l" rtl="0">
              <a:spcBef>
                <a:spcPts val="0"/>
              </a:spcBef>
              <a:spcAft>
                <a:spcPts val="0"/>
              </a:spcAft>
              <a:buNone/>
            </a:pPr>
            <a:r>
              <a:rPr lang="en-US"/>
              <a:t>2. Second is that many factors influence air quality and PM values. For example, temperature, humidity, </a:t>
            </a:r>
            <a:r>
              <a:rPr lang="en-US" err="1"/>
              <a:t>precipitaion</a:t>
            </a:r>
            <a:r>
              <a:rPr lang="en-US"/>
              <a:t>, the wind speed, wind direction make air pollution varies from locations to locations. We want to further incorporate the </a:t>
            </a:r>
            <a:r>
              <a:rPr lang="en-US" err="1"/>
              <a:t>metorological</a:t>
            </a:r>
            <a:r>
              <a:rPr lang="en-US"/>
              <a:t> data for prediction of more accurate pollution values</a:t>
            </a:r>
          </a:p>
          <a:p>
            <a:pPr marL="0" lvl="0" indent="0" algn="l" rtl="0">
              <a:spcBef>
                <a:spcPts val="0"/>
              </a:spcBef>
              <a:spcAft>
                <a:spcPts val="0"/>
              </a:spcAft>
              <a:buNone/>
            </a:pPr>
            <a:r>
              <a:rPr lang="en-US"/>
              <a:t>3. We also want to extend the current models for interpolation to forecasting into future time. </a:t>
            </a:r>
          </a:p>
          <a:p>
            <a:pPr marL="0" lvl="0" indent="0" algn="l" rtl="0">
              <a:spcBef>
                <a:spcPts val="0"/>
              </a:spcBef>
              <a:spcAft>
                <a:spcPts val="0"/>
              </a:spcAft>
              <a:buNone/>
            </a:pPr>
            <a:endParaRPr lang="en-US"/>
          </a:p>
          <a:p>
            <a:pPr marL="0" lvl="0" indent="0" algn="l" rtl="0">
              <a:spcBef>
                <a:spcPts val="0"/>
              </a:spcBef>
              <a:spcAft>
                <a:spcPts val="0"/>
              </a:spcAft>
              <a:buNone/>
            </a:pPr>
            <a:r>
              <a:rPr lang="en-US"/>
              <a:t>Thank you!</a:t>
            </a:r>
          </a:p>
          <a:p>
            <a:pPr marL="0" lvl="0" indent="0" algn="l" rtl="0">
              <a:spcBef>
                <a:spcPts val="0"/>
              </a:spcBef>
              <a:spcAft>
                <a:spcPts val="0"/>
              </a:spcAft>
              <a:buNone/>
            </a:pPr>
            <a:endParaRPr/>
          </a:p>
        </p:txBody>
      </p:sp>
      <p:sp>
        <p:nvSpPr>
          <p:cNvPr id="2835" name="Google Shape;2835;gaf8015b2e3_75_84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8"/>
        <p:cNvGrpSpPr/>
        <p:nvPr/>
      </p:nvGrpSpPr>
      <p:grpSpPr>
        <a:xfrm>
          <a:off x="0" y="0"/>
          <a:ext cx="0" cy="0"/>
          <a:chOff x="0" y="0"/>
          <a:chExt cx="0" cy="0"/>
        </a:xfrm>
      </p:grpSpPr>
      <p:sp>
        <p:nvSpPr>
          <p:cNvPr id="4049" name="Google Shape;4049;gb64480bd1e_29_1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50" name="Google Shape;4050;gb64480bd1e_29_1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54063"/>
            <a:ext cx="6705600" cy="3771900"/>
          </a:xfrm>
        </p:spPr>
      </p:sp>
      <p:sp>
        <p:nvSpPr>
          <p:cNvPr id="3" name="Notes Placeholder 2"/>
          <p:cNvSpPr>
            <a:spLocks noGrp="1"/>
          </p:cNvSpPr>
          <p:nvPr>
            <p:ph type="body" idx="1"/>
          </p:nvPr>
        </p:nvSpPr>
        <p:spPr/>
        <p:txBody>
          <a:bodyPr/>
          <a:lstStyle/>
          <a:p>
            <a:pPr marL="158750" indent="0">
              <a:buNone/>
            </a:pPr>
            <a:r>
              <a:rPr lang="en-US" sz="1800" b="0" i="0" u="none" strike="noStrike" baseline="0" dirty="0">
                <a:latin typeface="CMR12"/>
              </a:rPr>
              <a:t>The problem involves responding to client queries based on pollution data collected by various cab and delivery companies for a particular city. The client is interested in knowing the level of pollution on their route along with how reliable the information is. At the same time, the client doesn't want to share their exact location. Similarly, the rival companies </a:t>
            </a:r>
            <a:r>
              <a:rPr lang="en-US" sz="1800" b="0" i="0" u="none" strike="noStrike" baseline="0" dirty="0">
                <a:latin typeface="NimbusRomNo9L-Medi"/>
              </a:rPr>
              <a:t>e.g. Uber, Ola,</a:t>
            </a:r>
            <a:r>
              <a:rPr lang="en-US" sz="1800" b="0" i="0" u="none" strike="noStrike" baseline="0" dirty="0">
                <a:latin typeface="CMR12"/>
              </a:rPr>
              <a:t> want their sensitive data to be secure as it is possible to estimate their fleet location using confidence </a:t>
            </a:r>
            <a:r>
              <a:rPr lang="en-CA" sz="1800" b="0" i="0" u="none" strike="noStrike" baseline="0" dirty="0">
                <a:latin typeface="CMR12"/>
              </a:rPr>
              <a:t>scores. </a:t>
            </a:r>
            <a:r>
              <a:rPr lang="en-US" sz="1200" b="0" i="0" u="none" strike="noStrike" baseline="0" dirty="0">
                <a:latin typeface="NimbusRomNo9L-Medi"/>
              </a:rPr>
              <a:t>We aim to provide secure MPC training in the above discussed scenario using secure multiparty computations on graph ML models like GCN and </a:t>
            </a:r>
            <a:r>
              <a:rPr lang="en-US" sz="1200" b="0" i="0" u="none" strike="noStrike" baseline="0" dirty="0" err="1">
                <a:latin typeface="NimbusRomNo9L-Medi"/>
              </a:rPr>
              <a:t>spatio</a:t>
            </a:r>
            <a:r>
              <a:rPr lang="en-US" sz="1200" b="0" i="0" u="none" strike="noStrike" baseline="0" dirty="0">
                <a:latin typeface="NimbusRomNo9L-Medi"/>
              </a:rPr>
              <a:t>-temporal models. </a:t>
            </a:r>
            <a:endParaRPr lang="en-CA" dirty="0"/>
          </a:p>
        </p:txBody>
      </p:sp>
      <p:sp>
        <p:nvSpPr>
          <p:cNvPr id="4" name="Slide Number Placeholder 3"/>
          <p:cNvSpPr>
            <a:spLocks noGrp="1"/>
          </p:cNvSpPr>
          <p:nvPr>
            <p:ph type="sldNum" sz="quarter" idx="5"/>
          </p:nvPr>
        </p:nvSpPr>
        <p:spPr/>
        <p:txBody>
          <a:bodyPr/>
          <a:lstStyle/>
          <a:p>
            <a:fld id="{F2D1150C-7347-413F-A83E-0C46D00983EF}" type="slidenum">
              <a:rPr lang="en-CA" smtClean="0"/>
              <a:t>3</a:t>
            </a:fld>
            <a:endParaRPr lang="en-CA"/>
          </a:p>
        </p:txBody>
      </p:sp>
    </p:spTree>
    <p:extLst>
      <p:ext uri="{BB962C8B-B14F-4D97-AF65-F5344CB8AC3E}">
        <p14:creationId xmlns:p14="http://schemas.microsoft.com/office/powerpoint/2010/main" val="26932613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0"/>
        <p:cNvGrpSpPr/>
        <p:nvPr/>
      </p:nvGrpSpPr>
      <p:grpSpPr>
        <a:xfrm>
          <a:off x="0" y="0"/>
          <a:ext cx="0" cy="0"/>
          <a:chOff x="0" y="0"/>
          <a:chExt cx="0" cy="0"/>
        </a:xfrm>
      </p:grpSpPr>
      <p:sp>
        <p:nvSpPr>
          <p:cNvPr id="2471" name="Google Shape;2471;gaf8015b2e3_75_337: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Air pollution is one of the major concerns for big cities. Predicting air quality for any regions and at any time is a critical requirement of urban citizens.</a:t>
            </a:r>
            <a:endParaRPr lang="en-US" b="0" i="0" dirty="0">
              <a:solidFill>
                <a:srgbClr val="404040"/>
              </a:solidFill>
              <a:effectLst/>
              <a:latin typeface="Lato" panose="020F0502020204030203" pitchFamily="34" charset="0"/>
            </a:endParaRPr>
          </a:p>
          <a:p>
            <a:pPr marL="0" lvl="0" indent="0" algn="l" rtl="0">
              <a:spcBef>
                <a:spcPts val="0"/>
              </a:spcBef>
              <a:spcAft>
                <a:spcPts val="0"/>
              </a:spcAft>
              <a:buNone/>
            </a:pPr>
            <a:r>
              <a:rPr lang="en-US" dirty="0"/>
              <a:t>Figure  shows an example of the spatial coverage by public buses on 3 routes in New Delhi, where we instrument the buses with air pollution monitoring sensors. The government deployed static pollution sensors, marked as landmark icons in the figure, show significantly lower spatial coverage than bus-mounted sensors. While the </a:t>
            </a:r>
            <a:r>
              <a:rPr lang="en-US" dirty="0" err="1"/>
              <a:t>sesnors</a:t>
            </a:r>
            <a:r>
              <a:rPr lang="en-US" dirty="0"/>
              <a:t> and buses cannot be present in all regions of a city, we can use this data collected for other locations to interpolate and forecast the pollution values throughout the city. Interpolation computes missing values at uniformly sampled grid points in the city. </a:t>
            </a:r>
            <a:endParaRPr lang="en-US" sz="1100" b="0" i="0" u="none" strike="noStrike" baseline="0" dirty="0">
              <a:latin typeface="CMR12"/>
            </a:endParaRPr>
          </a:p>
          <a:p>
            <a:pPr marL="0" lvl="0" indent="0" algn="l" rtl="0">
              <a:spcBef>
                <a:spcPts val="0"/>
              </a:spcBef>
              <a:spcAft>
                <a:spcPts val="0"/>
              </a:spcAft>
              <a:buNone/>
            </a:pPr>
            <a:endParaRPr lang="en-US" sz="1100" b="0" i="0" u="none" strike="noStrike" baseline="0" dirty="0">
              <a:latin typeface="CMR12"/>
            </a:endParaRPr>
          </a:p>
          <a:p>
            <a:pPr marL="0" lvl="0" indent="0" algn="l" rtl="0">
              <a:spcBef>
                <a:spcPts val="0"/>
              </a:spcBef>
              <a:spcAft>
                <a:spcPts val="0"/>
              </a:spcAft>
              <a:buNone/>
            </a:pPr>
            <a:endParaRPr lang="en-US" sz="1100" b="0" i="0" u="none" strike="noStrike" baseline="0" dirty="0">
              <a:latin typeface="CMR12"/>
            </a:endParaRPr>
          </a:p>
          <a:p>
            <a:pPr marL="0" lvl="0" indent="0" algn="l" rtl="0">
              <a:spcBef>
                <a:spcPts val="0"/>
              </a:spcBef>
              <a:spcAft>
                <a:spcPts val="0"/>
              </a:spcAft>
              <a:buNone/>
            </a:pPr>
            <a:endParaRPr lang="en-US" sz="1100" b="0" i="0" u="none" strike="noStrike" baseline="0" dirty="0">
              <a:latin typeface="CMR12"/>
            </a:endParaRPr>
          </a:p>
          <a:p>
            <a:pPr marL="0" lvl="0" indent="0" algn="l" rtl="0">
              <a:spcBef>
                <a:spcPts val="0"/>
              </a:spcBef>
              <a:spcAft>
                <a:spcPts val="0"/>
              </a:spcAft>
              <a:buNone/>
            </a:pPr>
            <a:endParaRPr lang="en-US" sz="1100" b="0" i="0" u="none" strike="noStrike" baseline="0" dirty="0">
              <a:latin typeface="CMR12"/>
            </a:endParaRPr>
          </a:p>
          <a:p>
            <a:pPr marL="0" lvl="0" indent="0" algn="l" rtl="0">
              <a:spcBef>
                <a:spcPts val="0"/>
              </a:spcBef>
              <a:spcAft>
                <a:spcPts val="0"/>
              </a:spcAft>
              <a:buNone/>
            </a:pPr>
            <a:endParaRPr lang="en-US" sz="1100" b="0" i="0" u="none" strike="noStrike" baseline="0" dirty="0">
              <a:latin typeface="CMR12"/>
            </a:endParaRPr>
          </a:p>
          <a:p>
            <a:pPr marL="0" lvl="0" indent="0" algn="l" rtl="0">
              <a:spcBef>
                <a:spcPts val="0"/>
              </a:spcBef>
              <a:spcAft>
                <a:spcPts val="0"/>
              </a:spcAft>
              <a:buNone/>
            </a:pPr>
            <a:endParaRPr lang="en-US" sz="1100" b="0" i="0" u="none" strike="noStrike" baseline="0" dirty="0">
              <a:latin typeface="CMR12"/>
            </a:endParaRPr>
          </a:p>
          <a:p>
            <a:pPr marL="0" lvl="0" indent="0" algn="l" rtl="0">
              <a:spcBef>
                <a:spcPts val="0"/>
              </a:spcBef>
              <a:spcAft>
                <a:spcPts val="0"/>
              </a:spcAft>
              <a:buNone/>
            </a:pPr>
            <a:r>
              <a:rPr lang="en-US" sz="1100" b="0" i="0" u="none" strike="noStrike" baseline="0" dirty="0">
                <a:latin typeface="CMR12"/>
              </a:rPr>
              <a:t>For the unknown points, we perform interpolation. </a:t>
            </a:r>
            <a:r>
              <a:rPr lang="en-US" dirty="0"/>
              <a:t>Interpolation computes missing values at uniformly sampled grid points in the city. </a:t>
            </a:r>
            <a:r>
              <a:rPr lang="en-US" sz="1100" b="0" i="0" u="none" strike="noStrike" baseline="0" dirty="0">
                <a:latin typeface="CMR12"/>
              </a:rPr>
              <a:t>The servers have their respective pollution values at different grid points. The interpolation is done securely by secret sharing of these values. </a:t>
            </a:r>
            <a:r>
              <a:rPr lang="en-US" dirty="0"/>
              <a:t>Consequently, we need to interpolate and predict air pollution in areas that do not have observation stations nearby. </a:t>
            </a:r>
          </a:p>
          <a:p>
            <a:pPr marL="0" lvl="0" indent="0" algn="l" rtl="0">
              <a:spcBef>
                <a:spcPts val="0"/>
              </a:spcBef>
              <a:spcAft>
                <a:spcPts val="0"/>
              </a:spcAft>
              <a:buNone/>
            </a:pPr>
            <a:endParaRPr lang="en-US" sz="1100" b="0" i="0" u="none" strike="noStrike" baseline="0" dirty="0">
              <a:latin typeface="CMR12"/>
            </a:endParaRPr>
          </a:p>
          <a:p>
            <a:pPr marL="0" lvl="0" indent="0" algn="l" rtl="0">
              <a:spcBef>
                <a:spcPts val="0"/>
              </a:spcBef>
              <a:spcAft>
                <a:spcPts val="0"/>
              </a:spcAft>
              <a:buNone/>
            </a:pPr>
            <a:endParaRPr lang="en-US" sz="1100" b="0" i="0" u="none" strike="noStrike" baseline="0" dirty="0">
              <a:latin typeface="CMR12"/>
            </a:endParaRPr>
          </a:p>
        </p:txBody>
      </p:sp>
      <p:sp>
        <p:nvSpPr>
          <p:cNvPr id="2472" name="Google Shape;2472;gaf8015b2e3_75_3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54063"/>
            <a:ext cx="6705600" cy="37719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404040"/>
                </a:solidFill>
                <a:effectLst/>
                <a:latin typeface="Lato" panose="020F0502020204030203" pitchFamily="34" charset="0"/>
              </a:rPr>
              <a:t>Air pollution prediction is a quintessential example of </a:t>
            </a:r>
            <a:r>
              <a:rPr lang="en-US" b="0" i="0" dirty="0" err="1">
                <a:solidFill>
                  <a:srgbClr val="404040"/>
                </a:solidFill>
                <a:effectLst/>
                <a:latin typeface="Lato" panose="020F0502020204030203" pitchFamily="34" charset="0"/>
              </a:rPr>
              <a:t>spatio</a:t>
            </a:r>
            <a:r>
              <a:rPr lang="en-US" b="0" i="0" dirty="0">
                <a:solidFill>
                  <a:srgbClr val="404040"/>
                </a:solidFill>
                <a:effectLst/>
                <a:latin typeface="Lato" panose="020F0502020204030203" pitchFamily="34" charset="0"/>
              </a:rPr>
              <a:t>-temporal problems for which we want to model deep learning framework using </a:t>
            </a:r>
            <a:r>
              <a:rPr lang="en-US" b="0" i="0" dirty="0" err="1">
                <a:solidFill>
                  <a:srgbClr val="404040"/>
                </a:solidFill>
                <a:effectLst/>
                <a:latin typeface="Lato" panose="020F0502020204030203" pitchFamily="34" charset="0"/>
              </a:rPr>
              <a:t>spatio</a:t>
            </a:r>
            <a:r>
              <a:rPr lang="en-US" b="0" i="0" dirty="0">
                <a:solidFill>
                  <a:srgbClr val="404040"/>
                </a:solidFill>
                <a:effectLst/>
                <a:latin typeface="Lato" panose="020F0502020204030203" pitchFamily="34" charset="0"/>
              </a:rPr>
              <a:t>-temporal </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404040"/>
                </a:solidFill>
                <a:effectLst/>
                <a:latin typeface="Lato" panose="020F0502020204030203" pitchFamily="34" charset="0"/>
              </a:rPr>
              <a:t>data. </a:t>
            </a:r>
            <a:r>
              <a:rPr lang="en-US" dirty="0"/>
              <a:t>However, air pollution prediction for the whole city is a challenging problem </a:t>
            </a:r>
            <a:r>
              <a:rPr lang="en-US" b="0" i="0" dirty="0">
                <a:solidFill>
                  <a:srgbClr val="404040"/>
                </a:solidFill>
                <a:effectLst/>
                <a:latin typeface="Lato" panose="020F0502020204030203" pitchFamily="34" charset="0"/>
              </a:rPr>
              <a:t>due to two main inter-linked factors. (1) the complex spatial dependency on bus networks, and (2) non-linear temporal dynamics with changing </a:t>
            </a:r>
            <a:r>
              <a:rPr lang="en-US" b="0" i="0" dirty="0" err="1">
                <a:solidFill>
                  <a:srgbClr val="404040"/>
                </a:solidFill>
                <a:effectLst/>
                <a:latin typeface="Lato" panose="020F0502020204030203" pitchFamily="34" charset="0"/>
              </a:rPr>
              <a:t>temparture</a:t>
            </a:r>
            <a:r>
              <a:rPr lang="en-US" b="0" i="0" dirty="0">
                <a:solidFill>
                  <a:srgbClr val="404040"/>
                </a:solidFill>
                <a:effectLst/>
                <a:latin typeface="Lato" panose="020F0502020204030203" pitchFamily="34" charset="0"/>
              </a:rPr>
              <a:t> and humidity values. The dataset consists of different PM values like PM2.5, PM10, and PM1.0 collected from 13 bus sensors on 3 different bus routes at different time stamps during the day.</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0" i="0" dirty="0">
              <a:solidFill>
                <a:srgbClr val="404040"/>
              </a:solidFill>
              <a:effectLst/>
              <a:latin typeface="Lato" panose="020F0502020204030203" pitchFamily="34" charset="0"/>
            </a:endParaRPr>
          </a:p>
          <a:p>
            <a:pPr marL="158750" indent="0">
              <a:buNone/>
            </a:pPr>
            <a:endParaRPr lang="en-CA" dirty="0"/>
          </a:p>
        </p:txBody>
      </p:sp>
    </p:spTree>
    <p:extLst>
      <p:ext uri="{BB962C8B-B14F-4D97-AF65-F5344CB8AC3E}">
        <p14:creationId xmlns:p14="http://schemas.microsoft.com/office/powerpoint/2010/main" val="29070813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54063"/>
            <a:ext cx="6705600" cy="3771900"/>
          </a:xfrm>
        </p:spPr>
      </p:sp>
      <p:sp>
        <p:nvSpPr>
          <p:cNvPr id="3" name="Notes Placeholder 2"/>
          <p:cNvSpPr>
            <a:spLocks noGrp="1"/>
          </p:cNvSpPr>
          <p:nvPr>
            <p:ph type="body" idx="1"/>
          </p:nvPr>
        </p:nvSpPr>
        <p:spPr/>
        <p:txBody>
          <a:bodyPr/>
          <a:lstStyle/>
          <a:p>
            <a:pPr marL="158750" indent="0">
              <a:buNone/>
            </a:pPr>
            <a:r>
              <a:rPr lang="en-US" b="1" dirty="0"/>
              <a:t>Spatial dependence. </a:t>
            </a:r>
            <a:endParaRPr lang="en-US" dirty="0"/>
          </a:p>
          <a:p>
            <a:pPr marL="158750" indent="0" algn="l">
              <a:buNone/>
            </a:pPr>
            <a:r>
              <a:rPr lang="en-US" dirty="0"/>
              <a:t>The change in pollution values is controlled by the topological structure of the Delhi sensor locations. </a:t>
            </a:r>
            <a:r>
              <a:rPr lang="en-US" b="0" i="0" dirty="0">
                <a:solidFill>
                  <a:srgbClr val="FFFFFF"/>
                </a:solidFill>
                <a:effectLst/>
                <a:latin typeface="Open Sans" panose="020B0606030504020204" pitchFamily="34" charset="0"/>
              </a:rPr>
              <a:t>The figure on the left shows the average PM2.5 values on a single day in the month of December for the points in our trajectories. Lighter colored points indicate lesser pollution levels while darker colored points indicate more pollution levels.</a:t>
            </a:r>
          </a:p>
          <a:p>
            <a:pPr marL="158750" indent="0" algn="l">
              <a:buNone/>
            </a:pPr>
            <a:r>
              <a:rPr lang="en-US" b="0" i="0" dirty="0">
                <a:solidFill>
                  <a:srgbClr val="330C66"/>
                </a:solidFill>
                <a:effectLst/>
                <a:latin typeface="Open Sans" panose="020B0606030504020204" pitchFamily="34" charset="0"/>
              </a:rPr>
              <a:t>The figure on right shows average PM2.5 values for the month of January. It shows that January has higher pollution levels with it’s own regions where densely located dark points can be found. </a:t>
            </a:r>
            <a:r>
              <a:rPr lang="en-US" dirty="0"/>
              <a:t>Acquiring these complex spatial dependence is a key problem in air pollution prediction.</a:t>
            </a:r>
          </a:p>
          <a:p>
            <a:pPr marL="158750" indent="0">
              <a:buNone/>
            </a:pPr>
            <a:endParaRPr lang="en-US" dirty="0"/>
          </a:p>
          <a:p>
            <a:pPr marL="158750" indent="0">
              <a:buNone/>
            </a:pPr>
            <a:endParaRPr lang="en-US" dirty="0"/>
          </a:p>
        </p:txBody>
      </p:sp>
    </p:spTree>
    <p:extLst>
      <p:ext uri="{BB962C8B-B14F-4D97-AF65-F5344CB8AC3E}">
        <p14:creationId xmlns:p14="http://schemas.microsoft.com/office/powerpoint/2010/main" val="31897916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0"/>
        <p:cNvGrpSpPr/>
        <p:nvPr/>
      </p:nvGrpSpPr>
      <p:grpSpPr>
        <a:xfrm>
          <a:off x="0" y="0"/>
          <a:ext cx="0" cy="0"/>
          <a:chOff x="0" y="0"/>
          <a:chExt cx="0" cy="0"/>
        </a:xfrm>
      </p:grpSpPr>
      <p:sp>
        <p:nvSpPr>
          <p:cNvPr id="2551" name="Google Shape;2551;gaf8015b2e3_75_416: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How can we capture the spatial dependencies in the data for our task for interpolation? </a:t>
            </a:r>
            <a:r>
              <a:rPr lang="en-US" sz="1100" dirty="0"/>
              <a:t>The idea is to use a Graph network that can learn these relationships and interpolate to unknown values.</a:t>
            </a: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Graph Neural Networks (GNN) have recently become more popular due to their ability to operate on the Graph structure, giving them applications in areas such as social networks, recommender systems, transportation systems, etc.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dirty="0"/>
              <a:t>We explore the use of Graph Convolutional Network for modelling our data and performing interpolation on pollution values.</a:t>
            </a:r>
            <a:endParaRPr lang="en-CA"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dirty="0"/>
          </a:p>
        </p:txBody>
      </p:sp>
      <p:sp>
        <p:nvSpPr>
          <p:cNvPr id="2552" name="Google Shape;2552;gaf8015b2e3_75_4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54063"/>
            <a:ext cx="6705600" cy="37719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i="0" u="none" strike="noStrike" baseline="0" dirty="0">
                <a:latin typeface="CMR12"/>
              </a:rPr>
              <a:t>Let us now look at the experiment setting and pre-processing for interpolation. So, the city is divided into grids. The servers have their respective pollution values at different grid points. They secretly share these values and averaging is done on all known points. However, the data is relatively sparse with only values for </a:t>
            </a:r>
            <a:r>
              <a:rPr lang="en-US" sz="1100" b="0" i="0" u="none" strike="noStrike" baseline="0" dirty="0">
                <a:latin typeface="CMSY10"/>
              </a:rPr>
              <a:t> </a:t>
            </a:r>
            <a:r>
              <a:rPr lang="en-US" sz="1100" b="0" i="0" u="none" strike="noStrike" baseline="0" dirty="0">
                <a:latin typeface="CMR12"/>
              </a:rPr>
              <a:t>2% grid points known in an hour. </a:t>
            </a:r>
            <a:r>
              <a:rPr lang="en-US" dirty="0"/>
              <a:t>We use a graph network to model the sensor locations in which the nodes on the graph represent grid points, the edges represent the connection relationships between these grid location. The adjacency matrix is used to represent the connection between adjacent grid points which contains only elements of 0 and 1. </a:t>
            </a:r>
            <a:endParaRPr lang="en-US" sz="1100" b="0" i="0" u="none" strike="noStrike" baseline="0" dirty="0">
              <a:latin typeface="CMR12"/>
            </a:endParaRPr>
          </a:p>
          <a:p>
            <a:pPr marL="158750" indent="0" algn="l">
              <a:buNone/>
            </a:pPr>
            <a:endParaRPr lang="en-US" sz="1100" b="0" i="0" u="none" strike="noStrike" baseline="0" dirty="0">
              <a:latin typeface="CMR12"/>
            </a:endParaRPr>
          </a:p>
          <a:p>
            <a:pPr marL="158750" indent="0">
              <a:buNone/>
            </a:pPr>
            <a:endParaRPr lang="en-CA" dirty="0"/>
          </a:p>
        </p:txBody>
      </p:sp>
    </p:spTree>
    <p:extLst>
      <p:ext uri="{BB962C8B-B14F-4D97-AF65-F5344CB8AC3E}">
        <p14:creationId xmlns:p14="http://schemas.microsoft.com/office/powerpoint/2010/main" val="38770769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54063"/>
            <a:ext cx="6705600" cy="37719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i="0" u="none" strike="noStrike" baseline="0" dirty="0">
                <a:latin typeface="CMR12"/>
              </a:rPr>
              <a:t>The GCN architecture involves two graph convolution layers followed by a fully connected layer. The input to a GCN is a graph and features of nodes of the graph. The input graph has edges between </a:t>
            </a:r>
            <a:r>
              <a:rPr lang="en-CA" sz="1100" b="0" i="0" u="none" strike="noStrike" baseline="0" dirty="0">
                <a:latin typeface="CMR12"/>
              </a:rPr>
              <a:t>adjacent grid points. </a:t>
            </a:r>
            <a:r>
              <a:rPr lang="en-US" sz="1100" b="0" i="0" u="none" strike="noStrike" baseline="0" dirty="0">
                <a:latin typeface="CMR12"/>
              </a:rPr>
              <a:t>The Adjacency matrix is such that there are outgoing edges only from nodes whose values are known.</a:t>
            </a:r>
            <a:r>
              <a:rPr lang="en-CA" sz="1100" b="0" i="0" u="none" strike="noStrike" baseline="0" dirty="0">
                <a:latin typeface="CMR12"/>
              </a:rPr>
              <a:t> </a:t>
            </a:r>
            <a:r>
              <a:rPr lang="en-US" sz="1100" b="0" i="0" u="none" strike="noStrike" baseline="0" dirty="0">
                <a:latin typeface="CMR12"/>
              </a:rPr>
              <a:t>The output is the values of nodes which have to be predicted.</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The GCN is used to capture the spatial topological structure of the graph for obtaining the spatial dependence using data from the </a:t>
            </a:r>
            <a:r>
              <a:rPr lang="en-US" sz="1100" i="1" dirty="0">
                <a:solidFill>
                  <a:schemeClr val="dk1"/>
                </a:solidFill>
                <a:latin typeface="Rockwell"/>
                <a:ea typeface="Rockwell"/>
                <a:cs typeface="Rockwell"/>
                <a:sym typeface="Rockwell"/>
              </a:rPr>
              <a:t>Neighborhood nodes in form of intermediate embeddings.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CA" dirty="0"/>
          </a:p>
          <a:p>
            <a:pPr marL="158750" indent="0">
              <a:buNone/>
            </a:pPr>
            <a:endParaRPr lang="en-CA" dirty="0"/>
          </a:p>
        </p:txBody>
      </p:sp>
    </p:spTree>
    <p:extLst>
      <p:ext uri="{BB962C8B-B14F-4D97-AF65-F5344CB8AC3E}">
        <p14:creationId xmlns:p14="http://schemas.microsoft.com/office/powerpoint/2010/main" val="6368713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1"/>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41"/>
        <p:cNvGrpSpPr/>
        <p:nvPr/>
      </p:nvGrpSpPr>
      <p:grpSpPr>
        <a:xfrm>
          <a:off x="0" y="0"/>
          <a:ext cx="0" cy="0"/>
          <a:chOff x="0" y="0"/>
          <a:chExt cx="0" cy="0"/>
        </a:xfrm>
      </p:grpSpPr>
      <p:sp>
        <p:nvSpPr>
          <p:cNvPr id="42" name="Google Shape;42;p33"/>
          <p:cNvSpPr txBox="1">
            <a:spLocks noGrp="1"/>
          </p:cNvSpPr>
          <p:nvPr>
            <p:ph type="title"/>
          </p:nvPr>
        </p:nvSpPr>
        <p:spPr>
          <a:xfrm>
            <a:off x="838080" y="365040"/>
            <a:ext cx="10515240" cy="132516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33"/>
          <p:cNvSpPr txBox="1">
            <a:spLocks noGrp="1"/>
          </p:cNvSpPr>
          <p:nvPr>
            <p:ph type="body" idx="1"/>
          </p:nvPr>
        </p:nvSpPr>
        <p:spPr>
          <a:xfrm>
            <a:off x="838080" y="1825560"/>
            <a:ext cx="10515240" cy="2075040"/>
          </a:xfrm>
          <a:prstGeom prst="rect">
            <a:avLst/>
          </a:prstGeom>
          <a:noFill/>
          <a:ln>
            <a:noFill/>
          </a:ln>
        </p:spPr>
        <p:txBody>
          <a:bodyPr spcFirstLastPara="1" wrap="square" lIns="0" tIns="0" rIns="0" bIns="0" anchor="t" anchorCtr="0">
            <a:no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44" name="Google Shape;44;p33"/>
          <p:cNvSpPr txBox="1">
            <a:spLocks noGrp="1"/>
          </p:cNvSpPr>
          <p:nvPr>
            <p:ph type="body" idx="2"/>
          </p:nvPr>
        </p:nvSpPr>
        <p:spPr>
          <a:xfrm>
            <a:off x="838080" y="4098240"/>
            <a:ext cx="10515240" cy="2075040"/>
          </a:xfrm>
          <a:prstGeom prst="rect">
            <a:avLst/>
          </a:prstGeom>
          <a:noFill/>
          <a:ln>
            <a:noFill/>
          </a:ln>
        </p:spPr>
        <p:txBody>
          <a:bodyPr spcFirstLastPara="1" wrap="square" lIns="0" tIns="0" rIns="0" bIns="0" anchor="t" anchorCtr="0">
            <a:no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45"/>
        <p:cNvGrpSpPr/>
        <p:nvPr/>
      </p:nvGrpSpPr>
      <p:grpSpPr>
        <a:xfrm>
          <a:off x="0" y="0"/>
          <a:ext cx="0" cy="0"/>
          <a:chOff x="0" y="0"/>
          <a:chExt cx="0" cy="0"/>
        </a:xfrm>
      </p:grpSpPr>
      <p:sp>
        <p:nvSpPr>
          <p:cNvPr id="46" name="Google Shape;46;p34"/>
          <p:cNvSpPr txBox="1">
            <a:spLocks noGrp="1"/>
          </p:cNvSpPr>
          <p:nvPr>
            <p:ph type="title"/>
          </p:nvPr>
        </p:nvSpPr>
        <p:spPr>
          <a:xfrm>
            <a:off x="838080" y="365040"/>
            <a:ext cx="10515240" cy="132516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34"/>
          <p:cNvSpPr txBox="1">
            <a:spLocks noGrp="1"/>
          </p:cNvSpPr>
          <p:nvPr>
            <p:ph type="body" idx="1"/>
          </p:nvPr>
        </p:nvSpPr>
        <p:spPr>
          <a:xfrm>
            <a:off x="838080" y="1825560"/>
            <a:ext cx="5131080" cy="2075040"/>
          </a:xfrm>
          <a:prstGeom prst="rect">
            <a:avLst/>
          </a:prstGeom>
          <a:noFill/>
          <a:ln>
            <a:noFill/>
          </a:ln>
        </p:spPr>
        <p:txBody>
          <a:bodyPr spcFirstLastPara="1" wrap="square" lIns="0" tIns="0" rIns="0" bIns="0" anchor="t" anchorCtr="0">
            <a:no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48" name="Google Shape;48;p34"/>
          <p:cNvSpPr txBox="1">
            <a:spLocks noGrp="1"/>
          </p:cNvSpPr>
          <p:nvPr>
            <p:ph type="body" idx="2"/>
          </p:nvPr>
        </p:nvSpPr>
        <p:spPr>
          <a:xfrm>
            <a:off x="6226200" y="1825560"/>
            <a:ext cx="5131080" cy="2075040"/>
          </a:xfrm>
          <a:prstGeom prst="rect">
            <a:avLst/>
          </a:prstGeom>
          <a:noFill/>
          <a:ln>
            <a:noFill/>
          </a:ln>
        </p:spPr>
        <p:txBody>
          <a:bodyPr spcFirstLastPara="1" wrap="square" lIns="0" tIns="0" rIns="0" bIns="0" anchor="t" anchorCtr="0">
            <a:no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49" name="Google Shape;49;p34"/>
          <p:cNvSpPr txBox="1">
            <a:spLocks noGrp="1"/>
          </p:cNvSpPr>
          <p:nvPr>
            <p:ph type="body" idx="3"/>
          </p:nvPr>
        </p:nvSpPr>
        <p:spPr>
          <a:xfrm>
            <a:off x="6226200" y="4098240"/>
            <a:ext cx="5131080" cy="2075040"/>
          </a:xfrm>
          <a:prstGeom prst="rect">
            <a:avLst/>
          </a:prstGeom>
          <a:noFill/>
          <a:ln>
            <a:noFill/>
          </a:ln>
        </p:spPr>
        <p:txBody>
          <a:bodyPr spcFirstLastPara="1" wrap="square" lIns="0" tIns="0" rIns="0" bIns="0" anchor="t" anchorCtr="0">
            <a:no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50" name="Google Shape;50;p34"/>
          <p:cNvSpPr txBox="1">
            <a:spLocks noGrp="1"/>
          </p:cNvSpPr>
          <p:nvPr>
            <p:ph type="body" idx="4"/>
          </p:nvPr>
        </p:nvSpPr>
        <p:spPr>
          <a:xfrm>
            <a:off x="838080" y="4098240"/>
            <a:ext cx="5131080" cy="2075040"/>
          </a:xfrm>
          <a:prstGeom prst="rect">
            <a:avLst/>
          </a:prstGeom>
          <a:noFill/>
          <a:ln>
            <a:noFill/>
          </a:ln>
        </p:spPr>
        <p:txBody>
          <a:bodyPr spcFirstLastPara="1" wrap="square" lIns="0" tIns="0" rIns="0" bIns="0" anchor="t" anchorCtr="0">
            <a:no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51"/>
        <p:cNvGrpSpPr/>
        <p:nvPr/>
      </p:nvGrpSpPr>
      <p:grpSpPr>
        <a:xfrm>
          <a:off x="0" y="0"/>
          <a:ext cx="0" cy="0"/>
          <a:chOff x="0" y="0"/>
          <a:chExt cx="0" cy="0"/>
        </a:xfrm>
      </p:grpSpPr>
      <p:sp>
        <p:nvSpPr>
          <p:cNvPr id="52" name="Google Shape;52;p35"/>
          <p:cNvSpPr txBox="1">
            <a:spLocks noGrp="1"/>
          </p:cNvSpPr>
          <p:nvPr>
            <p:ph type="title"/>
          </p:nvPr>
        </p:nvSpPr>
        <p:spPr>
          <a:xfrm>
            <a:off x="838080" y="365040"/>
            <a:ext cx="10515240" cy="132516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35"/>
          <p:cNvSpPr txBox="1">
            <a:spLocks noGrp="1"/>
          </p:cNvSpPr>
          <p:nvPr>
            <p:ph type="body" idx="1"/>
          </p:nvPr>
        </p:nvSpPr>
        <p:spPr>
          <a:xfrm>
            <a:off x="838080" y="1825560"/>
            <a:ext cx="10515240" cy="4350960"/>
          </a:xfrm>
          <a:prstGeom prst="rect">
            <a:avLst/>
          </a:prstGeom>
          <a:noFill/>
          <a:ln>
            <a:noFill/>
          </a:ln>
        </p:spPr>
        <p:txBody>
          <a:bodyPr spcFirstLastPara="1" wrap="square" lIns="0" tIns="0" rIns="0" bIns="0" anchor="t" anchorCtr="0">
            <a:no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54" name="Google Shape;54;p35"/>
          <p:cNvSpPr txBox="1">
            <a:spLocks noGrp="1"/>
          </p:cNvSpPr>
          <p:nvPr>
            <p:ph type="body" idx="2"/>
          </p:nvPr>
        </p:nvSpPr>
        <p:spPr>
          <a:xfrm>
            <a:off x="838080" y="1825560"/>
            <a:ext cx="10515240" cy="4350960"/>
          </a:xfrm>
          <a:prstGeom prst="rect">
            <a:avLst/>
          </a:prstGeom>
          <a:noFill/>
          <a:ln>
            <a:noFill/>
          </a:ln>
        </p:spPr>
        <p:txBody>
          <a:bodyPr spcFirstLastPara="1" wrap="square" lIns="0" tIns="0" rIns="0" bIns="0" anchor="t" anchorCtr="0">
            <a:no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pic>
        <p:nvPicPr>
          <p:cNvPr id="55" name="Google Shape;55;p35"/>
          <p:cNvPicPr preferRelativeResize="0"/>
          <p:nvPr/>
        </p:nvPicPr>
        <p:blipFill rotWithShape="1">
          <a:blip r:embed="rId2">
            <a:alphaModFix/>
          </a:blip>
          <a:srcRect/>
          <a:stretch/>
        </p:blipFill>
        <p:spPr>
          <a:xfrm>
            <a:off x="3368880" y="1825560"/>
            <a:ext cx="5452920" cy="4350960"/>
          </a:xfrm>
          <a:prstGeom prst="rect">
            <a:avLst/>
          </a:prstGeom>
          <a:noFill/>
          <a:ln>
            <a:noFill/>
          </a:ln>
        </p:spPr>
      </p:pic>
      <p:pic>
        <p:nvPicPr>
          <p:cNvPr id="56" name="Google Shape;56;p35"/>
          <p:cNvPicPr preferRelativeResize="0"/>
          <p:nvPr/>
        </p:nvPicPr>
        <p:blipFill rotWithShape="1">
          <a:blip r:embed="rId2">
            <a:alphaModFix/>
          </a:blip>
          <a:srcRect/>
          <a:stretch/>
        </p:blipFill>
        <p:spPr>
          <a:xfrm>
            <a:off x="3368880" y="1825560"/>
            <a:ext cx="5452920" cy="4350960"/>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1_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333" b="0" i="0">
                <a:solidFill>
                  <a:schemeClr val="tx1"/>
                </a:solidFill>
                <a:latin typeface="Arial"/>
                <a:cs typeface="Arial"/>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6/11/2022</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9715513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462"/>
        <p:cNvGrpSpPr/>
        <p:nvPr/>
      </p:nvGrpSpPr>
      <p:grpSpPr>
        <a:xfrm>
          <a:off x="0" y="0"/>
          <a:ext cx="0" cy="0"/>
          <a:chOff x="0" y="0"/>
          <a:chExt cx="0" cy="0"/>
        </a:xfrm>
      </p:grpSpPr>
      <p:cxnSp>
        <p:nvCxnSpPr>
          <p:cNvPr id="1463" name="Google Shape;1463;p141"/>
          <p:cNvCxnSpPr/>
          <p:nvPr/>
        </p:nvCxnSpPr>
        <p:spPr>
          <a:xfrm>
            <a:off x="5812803" y="3756619"/>
            <a:ext cx="566400" cy="0"/>
          </a:xfrm>
          <a:prstGeom prst="straightConnector1">
            <a:avLst/>
          </a:prstGeom>
          <a:noFill/>
          <a:ln w="38100" cap="flat" cmpd="sng">
            <a:solidFill>
              <a:schemeClr val="accent4"/>
            </a:solidFill>
            <a:prstDash val="solid"/>
            <a:round/>
            <a:headEnd type="none" w="sm" len="sm"/>
            <a:tailEnd type="none" w="sm" len="sm"/>
          </a:ln>
        </p:spPr>
      </p:cxnSp>
      <p:sp>
        <p:nvSpPr>
          <p:cNvPr id="1464" name="Google Shape;1464;p141"/>
          <p:cNvSpPr txBox="1">
            <a:spLocks noGrp="1"/>
          </p:cNvSpPr>
          <p:nvPr>
            <p:ph type="title"/>
          </p:nvPr>
        </p:nvSpPr>
        <p:spPr>
          <a:xfrm>
            <a:off x="641000" y="2353267"/>
            <a:ext cx="10962800" cy="12100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4800"/>
              <a:buNone/>
              <a:defRPr sz="6400"/>
            </a:lvl1pPr>
            <a:lvl2pPr lvl="1" algn="ctr" rtl="0">
              <a:spcBef>
                <a:spcPts val="0"/>
              </a:spcBef>
              <a:spcAft>
                <a:spcPts val="0"/>
              </a:spcAft>
              <a:buSzPts val="4800"/>
              <a:buNone/>
              <a:defRPr sz="6400"/>
            </a:lvl2pPr>
            <a:lvl3pPr lvl="2" algn="ctr" rtl="0">
              <a:spcBef>
                <a:spcPts val="0"/>
              </a:spcBef>
              <a:spcAft>
                <a:spcPts val="0"/>
              </a:spcAft>
              <a:buSzPts val="4800"/>
              <a:buNone/>
              <a:defRPr sz="6400"/>
            </a:lvl3pPr>
            <a:lvl4pPr lvl="3" algn="ctr" rtl="0">
              <a:spcBef>
                <a:spcPts val="0"/>
              </a:spcBef>
              <a:spcAft>
                <a:spcPts val="0"/>
              </a:spcAft>
              <a:buSzPts val="4800"/>
              <a:buNone/>
              <a:defRPr sz="6400"/>
            </a:lvl4pPr>
            <a:lvl5pPr lvl="4" algn="ctr" rtl="0">
              <a:spcBef>
                <a:spcPts val="0"/>
              </a:spcBef>
              <a:spcAft>
                <a:spcPts val="0"/>
              </a:spcAft>
              <a:buSzPts val="4800"/>
              <a:buNone/>
              <a:defRPr sz="6400"/>
            </a:lvl5pPr>
            <a:lvl6pPr lvl="5" algn="ctr" rtl="0">
              <a:spcBef>
                <a:spcPts val="0"/>
              </a:spcBef>
              <a:spcAft>
                <a:spcPts val="0"/>
              </a:spcAft>
              <a:buSzPts val="4800"/>
              <a:buNone/>
              <a:defRPr sz="6400"/>
            </a:lvl6pPr>
            <a:lvl7pPr lvl="6" algn="ctr" rtl="0">
              <a:spcBef>
                <a:spcPts val="0"/>
              </a:spcBef>
              <a:spcAft>
                <a:spcPts val="0"/>
              </a:spcAft>
              <a:buSzPts val="4800"/>
              <a:buNone/>
              <a:defRPr sz="6400"/>
            </a:lvl7pPr>
            <a:lvl8pPr lvl="7" algn="ctr" rtl="0">
              <a:spcBef>
                <a:spcPts val="0"/>
              </a:spcBef>
              <a:spcAft>
                <a:spcPts val="0"/>
              </a:spcAft>
              <a:buSzPts val="4800"/>
              <a:buNone/>
              <a:defRPr sz="6400"/>
            </a:lvl8pPr>
            <a:lvl9pPr lvl="8" algn="ctr" rtl="0">
              <a:spcBef>
                <a:spcPts val="0"/>
              </a:spcBef>
              <a:spcAft>
                <a:spcPts val="0"/>
              </a:spcAft>
              <a:buSzPts val="4800"/>
              <a:buNone/>
              <a:defRPr sz="6400"/>
            </a:lvl9pPr>
          </a:lstStyle>
          <a:p>
            <a:endParaRPr/>
          </a:p>
        </p:txBody>
      </p:sp>
      <p:sp>
        <p:nvSpPr>
          <p:cNvPr id="1465" name="Google Shape;1465;p141"/>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2060471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12"/>
        <p:cNvGrpSpPr/>
        <p:nvPr/>
      </p:nvGrpSpPr>
      <p:grpSpPr>
        <a:xfrm>
          <a:off x="0" y="0"/>
          <a:ext cx="0" cy="0"/>
          <a:chOff x="0" y="0"/>
          <a:chExt cx="0" cy="0"/>
        </a:xfrm>
      </p:grpSpPr>
      <p:sp>
        <p:nvSpPr>
          <p:cNvPr id="13" name="Google Shape;13;p25"/>
          <p:cNvSpPr txBox="1">
            <a:spLocks noGrp="1"/>
          </p:cNvSpPr>
          <p:nvPr>
            <p:ph type="title"/>
          </p:nvPr>
        </p:nvSpPr>
        <p:spPr>
          <a:xfrm>
            <a:off x="838080" y="365040"/>
            <a:ext cx="10515240" cy="132516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 name="Google Shape;14;p25"/>
          <p:cNvSpPr txBox="1">
            <a:spLocks noGrp="1"/>
          </p:cNvSpPr>
          <p:nvPr>
            <p:ph type="subTitle" idx="1"/>
          </p:nvPr>
        </p:nvSpPr>
        <p:spPr>
          <a:xfrm>
            <a:off x="838080" y="1825560"/>
            <a:ext cx="10515240" cy="435096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15"/>
        <p:cNvGrpSpPr/>
        <p:nvPr/>
      </p:nvGrpSpPr>
      <p:grpSpPr>
        <a:xfrm>
          <a:off x="0" y="0"/>
          <a:ext cx="0" cy="0"/>
          <a:chOff x="0" y="0"/>
          <a:chExt cx="0" cy="0"/>
        </a:xfrm>
      </p:grpSpPr>
      <p:sp>
        <p:nvSpPr>
          <p:cNvPr id="16" name="Google Shape;16;p26"/>
          <p:cNvSpPr txBox="1">
            <a:spLocks noGrp="1"/>
          </p:cNvSpPr>
          <p:nvPr>
            <p:ph type="title"/>
          </p:nvPr>
        </p:nvSpPr>
        <p:spPr>
          <a:xfrm>
            <a:off x="838080" y="365040"/>
            <a:ext cx="10515240" cy="132516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 name="Google Shape;17;p26"/>
          <p:cNvSpPr txBox="1">
            <a:spLocks noGrp="1"/>
          </p:cNvSpPr>
          <p:nvPr>
            <p:ph type="body" idx="1"/>
          </p:nvPr>
        </p:nvSpPr>
        <p:spPr>
          <a:xfrm>
            <a:off x="838080" y="1825560"/>
            <a:ext cx="10515240" cy="4350960"/>
          </a:xfrm>
          <a:prstGeom prst="rect">
            <a:avLst/>
          </a:prstGeom>
          <a:noFill/>
          <a:ln>
            <a:noFill/>
          </a:ln>
        </p:spPr>
        <p:txBody>
          <a:bodyPr spcFirstLastPara="1" wrap="square" lIns="0" tIns="0" rIns="0" bIns="0" anchor="t" anchorCtr="0">
            <a:no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18"/>
        <p:cNvGrpSpPr/>
        <p:nvPr/>
      </p:nvGrpSpPr>
      <p:grpSpPr>
        <a:xfrm>
          <a:off x="0" y="0"/>
          <a:ext cx="0" cy="0"/>
          <a:chOff x="0" y="0"/>
          <a:chExt cx="0" cy="0"/>
        </a:xfrm>
      </p:grpSpPr>
      <p:sp>
        <p:nvSpPr>
          <p:cNvPr id="19" name="Google Shape;19;p27"/>
          <p:cNvSpPr txBox="1">
            <a:spLocks noGrp="1"/>
          </p:cNvSpPr>
          <p:nvPr>
            <p:ph type="title"/>
          </p:nvPr>
        </p:nvSpPr>
        <p:spPr>
          <a:xfrm>
            <a:off x="838080" y="365040"/>
            <a:ext cx="10515240" cy="132516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27"/>
          <p:cNvSpPr txBox="1">
            <a:spLocks noGrp="1"/>
          </p:cNvSpPr>
          <p:nvPr>
            <p:ph type="body" idx="1"/>
          </p:nvPr>
        </p:nvSpPr>
        <p:spPr>
          <a:xfrm>
            <a:off x="838080" y="1825560"/>
            <a:ext cx="5131080" cy="4350960"/>
          </a:xfrm>
          <a:prstGeom prst="rect">
            <a:avLst/>
          </a:prstGeom>
          <a:noFill/>
          <a:ln>
            <a:noFill/>
          </a:ln>
        </p:spPr>
        <p:txBody>
          <a:bodyPr spcFirstLastPara="1" wrap="square" lIns="0" tIns="0" rIns="0" bIns="0" anchor="t" anchorCtr="0">
            <a:no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21" name="Google Shape;21;p27"/>
          <p:cNvSpPr txBox="1">
            <a:spLocks noGrp="1"/>
          </p:cNvSpPr>
          <p:nvPr>
            <p:ph type="body" idx="2"/>
          </p:nvPr>
        </p:nvSpPr>
        <p:spPr>
          <a:xfrm>
            <a:off x="6226200" y="1825560"/>
            <a:ext cx="5131080" cy="4350960"/>
          </a:xfrm>
          <a:prstGeom prst="rect">
            <a:avLst/>
          </a:prstGeom>
          <a:noFill/>
          <a:ln>
            <a:noFill/>
          </a:ln>
        </p:spPr>
        <p:txBody>
          <a:bodyPr spcFirstLastPara="1" wrap="square" lIns="0" tIns="0" rIns="0" bIns="0" anchor="t" anchorCtr="0">
            <a:no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2"/>
        <p:cNvGrpSpPr/>
        <p:nvPr/>
      </p:nvGrpSpPr>
      <p:grpSpPr>
        <a:xfrm>
          <a:off x="0" y="0"/>
          <a:ext cx="0" cy="0"/>
          <a:chOff x="0" y="0"/>
          <a:chExt cx="0" cy="0"/>
        </a:xfrm>
      </p:grpSpPr>
      <p:sp>
        <p:nvSpPr>
          <p:cNvPr id="23" name="Google Shape;23;p28"/>
          <p:cNvSpPr txBox="1">
            <a:spLocks noGrp="1"/>
          </p:cNvSpPr>
          <p:nvPr>
            <p:ph type="title"/>
          </p:nvPr>
        </p:nvSpPr>
        <p:spPr>
          <a:xfrm>
            <a:off x="838080" y="365040"/>
            <a:ext cx="10515240" cy="132516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24"/>
        <p:cNvGrpSpPr/>
        <p:nvPr/>
      </p:nvGrpSpPr>
      <p:grpSpPr>
        <a:xfrm>
          <a:off x="0" y="0"/>
          <a:ext cx="0" cy="0"/>
          <a:chOff x="0" y="0"/>
          <a:chExt cx="0" cy="0"/>
        </a:xfrm>
      </p:grpSpPr>
      <p:sp>
        <p:nvSpPr>
          <p:cNvPr id="25" name="Google Shape;25;p29"/>
          <p:cNvSpPr txBox="1">
            <a:spLocks noGrp="1"/>
          </p:cNvSpPr>
          <p:nvPr>
            <p:ph type="subTitle" idx="1"/>
          </p:nvPr>
        </p:nvSpPr>
        <p:spPr>
          <a:xfrm>
            <a:off x="838080" y="365040"/>
            <a:ext cx="10515240" cy="614412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26"/>
        <p:cNvGrpSpPr/>
        <p:nvPr/>
      </p:nvGrpSpPr>
      <p:grpSpPr>
        <a:xfrm>
          <a:off x="0" y="0"/>
          <a:ext cx="0" cy="0"/>
          <a:chOff x="0" y="0"/>
          <a:chExt cx="0" cy="0"/>
        </a:xfrm>
      </p:grpSpPr>
      <p:sp>
        <p:nvSpPr>
          <p:cNvPr id="27" name="Google Shape;27;p30"/>
          <p:cNvSpPr txBox="1">
            <a:spLocks noGrp="1"/>
          </p:cNvSpPr>
          <p:nvPr>
            <p:ph type="title"/>
          </p:nvPr>
        </p:nvSpPr>
        <p:spPr>
          <a:xfrm>
            <a:off x="838080" y="365040"/>
            <a:ext cx="10515240" cy="132516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0"/>
          <p:cNvSpPr txBox="1">
            <a:spLocks noGrp="1"/>
          </p:cNvSpPr>
          <p:nvPr>
            <p:ph type="body" idx="1"/>
          </p:nvPr>
        </p:nvSpPr>
        <p:spPr>
          <a:xfrm>
            <a:off x="838080" y="1825560"/>
            <a:ext cx="5131080" cy="2075040"/>
          </a:xfrm>
          <a:prstGeom prst="rect">
            <a:avLst/>
          </a:prstGeom>
          <a:noFill/>
          <a:ln>
            <a:noFill/>
          </a:ln>
        </p:spPr>
        <p:txBody>
          <a:bodyPr spcFirstLastPara="1" wrap="square" lIns="0" tIns="0" rIns="0" bIns="0" anchor="t" anchorCtr="0">
            <a:no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29" name="Google Shape;29;p30"/>
          <p:cNvSpPr txBox="1">
            <a:spLocks noGrp="1"/>
          </p:cNvSpPr>
          <p:nvPr>
            <p:ph type="body" idx="2"/>
          </p:nvPr>
        </p:nvSpPr>
        <p:spPr>
          <a:xfrm>
            <a:off x="838080" y="4098240"/>
            <a:ext cx="5131080" cy="2075040"/>
          </a:xfrm>
          <a:prstGeom prst="rect">
            <a:avLst/>
          </a:prstGeom>
          <a:noFill/>
          <a:ln>
            <a:noFill/>
          </a:ln>
        </p:spPr>
        <p:txBody>
          <a:bodyPr spcFirstLastPara="1" wrap="square" lIns="0" tIns="0" rIns="0" bIns="0" anchor="t" anchorCtr="0">
            <a:no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30" name="Google Shape;30;p30"/>
          <p:cNvSpPr txBox="1">
            <a:spLocks noGrp="1"/>
          </p:cNvSpPr>
          <p:nvPr>
            <p:ph type="body" idx="3"/>
          </p:nvPr>
        </p:nvSpPr>
        <p:spPr>
          <a:xfrm>
            <a:off x="6226200" y="1825560"/>
            <a:ext cx="5131080" cy="4350960"/>
          </a:xfrm>
          <a:prstGeom prst="rect">
            <a:avLst/>
          </a:prstGeom>
          <a:noFill/>
          <a:ln>
            <a:noFill/>
          </a:ln>
        </p:spPr>
        <p:txBody>
          <a:bodyPr spcFirstLastPara="1" wrap="square" lIns="0" tIns="0" rIns="0" bIns="0" anchor="t" anchorCtr="0">
            <a:no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31"/>
        <p:cNvGrpSpPr/>
        <p:nvPr/>
      </p:nvGrpSpPr>
      <p:grpSpPr>
        <a:xfrm>
          <a:off x="0" y="0"/>
          <a:ext cx="0" cy="0"/>
          <a:chOff x="0" y="0"/>
          <a:chExt cx="0" cy="0"/>
        </a:xfrm>
      </p:grpSpPr>
      <p:sp>
        <p:nvSpPr>
          <p:cNvPr id="32" name="Google Shape;32;p31"/>
          <p:cNvSpPr txBox="1">
            <a:spLocks noGrp="1"/>
          </p:cNvSpPr>
          <p:nvPr>
            <p:ph type="title"/>
          </p:nvPr>
        </p:nvSpPr>
        <p:spPr>
          <a:xfrm>
            <a:off x="838080" y="365040"/>
            <a:ext cx="10515240" cy="132516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31"/>
          <p:cNvSpPr txBox="1">
            <a:spLocks noGrp="1"/>
          </p:cNvSpPr>
          <p:nvPr>
            <p:ph type="body" idx="1"/>
          </p:nvPr>
        </p:nvSpPr>
        <p:spPr>
          <a:xfrm>
            <a:off x="838080" y="1825560"/>
            <a:ext cx="5131080" cy="4350960"/>
          </a:xfrm>
          <a:prstGeom prst="rect">
            <a:avLst/>
          </a:prstGeom>
          <a:noFill/>
          <a:ln>
            <a:noFill/>
          </a:ln>
        </p:spPr>
        <p:txBody>
          <a:bodyPr spcFirstLastPara="1" wrap="square" lIns="0" tIns="0" rIns="0" bIns="0" anchor="t" anchorCtr="0">
            <a:no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34" name="Google Shape;34;p31"/>
          <p:cNvSpPr txBox="1">
            <a:spLocks noGrp="1"/>
          </p:cNvSpPr>
          <p:nvPr>
            <p:ph type="body" idx="2"/>
          </p:nvPr>
        </p:nvSpPr>
        <p:spPr>
          <a:xfrm>
            <a:off x="6226200" y="1825560"/>
            <a:ext cx="5131080" cy="2075040"/>
          </a:xfrm>
          <a:prstGeom prst="rect">
            <a:avLst/>
          </a:prstGeom>
          <a:noFill/>
          <a:ln>
            <a:noFill/>
          </a:ln>
        </p:spPr>
        <p:txBody>
          <a:bodyPr spcFirstLastPara="1" wrap="square" lIns="0" tIns="0" rIns="0" bIns="0" anchor="t" anchorCtr="0">
            <a:no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35" name="Google Shape;35;p31"/>
          <p:cNvSpPr txBox="1">
            <a:spLocks noGrp="1"/>
          </p:cNvSpPr>
          <p:nvPr>
            <p:ph type="body" idx="3"/>
          </p:nvPr>
        </p:nvSpPr>
        <p:spPr>
          <a:xfrm>
            <a:off x="6226200" y="4098240"/>
            <a:ext cx="5131080" cy="2075040"/>
          </a:xfrm>
          <a:prstGeom prst="rect">
            <a:avLst/>
          </a:prstGeom>
          <a:noFill/>
          <a:ln>
            <a:noFill/>
          </a:ln>
        </p:spPr>
        <p:txBody>
          <a:bodyPr spcFirstLastPara="1" wrap="square" lIns="0" tIns="0" rIns="0" bIns="0" anchor="t" anchorCtr="0">
            <a:no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36"/>
        <p:cNvGrpSpPr/>
        <p:nvPr/>
      </p:nvGrpSpPr>
      <p:grpSpPr>
        <a:xfrm>
          <a:off x="0" y="0"/>
          <a:ext cx="0" cy="0"/>
          <a:chOff x="0" y="0"/>
          <a:chExt cx="0" cy="0"/>
        </a:xfrm>
      </p:grpSpPr>
      <p:sp>
        <p:nvSpPr>
          <p:cNvPr id="37" name="Google Shape;37;p32"/>
          <p:cNvSpPr txBox="1">
            <a:spLocks noGrp="1"/>
          </p:cNvSpPr>
          <p:nvPr>
            <p:ph type="title"/>
          </p:nvPr>
        </p:nvSpPr>
        <p:spPr>
          <a:xfrm>
            <a:off x="838080" y="365040"/>
            <a:ext cx="10515240" cy="132516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32"/>
          <p:cNvSpPr txBox="1">
            <a:spLocks noGrp="1"/>
          </p:cNvSpPr>
          <p:nvPr>
            <p:ph type="body" idx="1"/>
          </p:nvPr>
        </p:nvSpPr>
        <p:spPr>
          <a:xfrm>
            <a:off x="838080" y="1825560"/>
            <a:ext cx="5131080" cy="2075040"/>
          </a:xfrm>
          <a:prstGeom prst="rect">
            <a:avLst/>
          </a:prstGeom>
          <a:noFill/>
          <a:ln>
            <a:noFill/>
          </a:ln>
        </p:spPr>
        <p:txBody>
          <a:bodyPr spcFirstLastPara="1" wrap="square" lIns="0" tIns="0" rIns="0" bIns="0" anchor="t" anchorCtr="0">
            <a:no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39" name="Google Shape;39;p32"/>
          <p:cNvSpPr txBox="1">
            <a:spLocks noGrp="1"/>
          </p:cNvSpPr>
          <p:nvPr>
            <p:ph type="body" idx="2"/>
          </p:nvPr>
        </p:nvSpPr>
        <p:spPr>
          <a:xfrm>
            <a:off x="6226200" y="1825560"/>
            <a:ext cx="5131080" cy="2075040"/>
          </a:xfrm>
          <a:prstGeom prst="rect">
            <a:avLst/>
          </a:prstGeom>
          <a:noFill/>
          <a:ln>
            <a:noFill/>
          </a:ln>
        </p:spPr>
        <p:txBody>
          <a:bodyPr spcFirstLastPara="1" wrap="square" lIns="0" tIns="0" rIns="0" bIns="0" anchor="t" anchorCtr="0">
            <a:no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40" name="Google Shape;40;p32"/>
          <p:cNvSpPr txBox="1">
            <a:spLocks noGrp="1"/>
          </p:cNvSpPr>
          <p:nvPr>
            <p:ph type="body" idx="3"/>
          </p:nvPr>
        </p:nvSpPr>
        <p:spPr>
          <a:xfrm>
            <a:off x="838080" y="4098240"/>
            <a:ext cx="10515240" cy="2075040"/>
          </a:xfrm>
          <a:prstGeom prst="rect">
            <a:avLst/>
          </a:prstGeom>
          <a:noFill/>
          <a:ln>
            <a:noFill/>
          </a:ln>
        </p:spPr>
        <p:txBody>
          <a:bodyPr spcFirstLastPara="1" wrap="square" lIns="0" tIns="0" rIns="0" bIns="0" anchor="t" anchorCtr="0">
            <a:no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sp>
        <p:nvSpPr>
          <p:cNvPr id="6" name="Google Shape;6;p23"/>
          <p:cNvSpPr txBox="1">
            <a:spLocks noGrp="1"/>
          </p:cNvSpPr>
          <p:nvPr>
            <p:ph type="title"/>
          </p:nvPr>
        </p:nvSpPr>
        <p:spPr>
          <a:xfrm>
            <a:off x="838080" y="365040"/>
            <a:ext cx="10515240" cy="132516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800" b="0" i="0" u="none" strike="noStrike" cap="none"/>
            </a:lvl1pPr>
            <a:lvl2pPr marR="0" lvl="1" algn="l" rtl="0">
              <a:spcBef>
                <a:spcPts val="0"/>
              </a:spcBef>
              <a:spcAft>
                <a:spcPts val="0"/>
              </a:spcAft>
              <a:buSzPts val="1400"/>
              <a:buNone/>
              <a:defRPr sz="1800" b="0" i="0" u="none" strike="noStrike" cap="none"/>
            </a:lvl2pPr>
            <a:lvl3pPr marR="0" lvl="2" algn="l" rtl="0">
              <a:spcBef>
                <a:spcPts val="0"/>
              </a:spcBef>
              <a:spcAft>
                <a:spcPts val="0"/>
              </a:spcAft>
              <a:buSzPts val="1400"/>
              <a:buNone/>
              <a:defRPr sz="1800" b="0" i="0" u="none" strike="noStrike" cap="none"/>
            </a:lvl3pPr>
            <a:lvl4pPr marR="0" lvl="3" algn="l" rtl="0">
              <a:spcBef>
                <a:spcPts val="0"/>
              </a:spcBef>
              <a:spcAft>
                <a:spcPts val="0"/>
              </a:spcAft>
              <a:buSzPts val="1400"/>
              <a:buNone/>
              <a:defRPr sz="1800" b="0" i="0" u="none" strike="noStrike" cap="none"/>
            </a:lvl4pPr>
            <a:lvl5pPr marR="0" lvl="4" algn="l" rtl="0">
              <a:spcBef>
                <a:spcPts val="0"/>
              </a:spcBef>
              <a:spcAft>
                <a:spcPts val="0"/>
              </a:spcAft>
              <a:buSzPts val="1400"/>
              <a:buNone/>
              <a:defRPr sz="1800" b="0" i="0" u="none" strike="noStrike" cap="none"/>
            </a:lvl5pPr>
            <a:lvl6pPr marR="0" lvl="5" algn="l" rtl="0">
              <a:spcBef>
                <a:spcPts val="0"/>
              </a:spcBef>
              <a:spcAft>
                <a:spcPts val="0"/>
              </a:spcAft>
              <a:buSzPts val="1400"/>
              <a:buNone/>
              <a:defRPr sz="1800" b="0" i="0" u="none" strike="noStrike" cap="none"/>
            </a:lvl6pPr>
            <a:lvl7pPr marR="0" lvl="6" algn="l" rtl="0">
              <a:spcBef>
                <a:spcPts val="0"/>
              </a:spcBef>
              <a:spcAft>
                <a:spcPts val="0"/>
              </a:spcAft>
              <a:buSzPts val="1400"/>
              <a:buNone/>
              <a:defRPr sz="1800" b="0" i="0" u="none" strike="noStrike" cap="none"/>
            </a:lvl7pPr>
            <a:lvl8pPr marR="0" lvl="7" algn="l" rtl="0">
              <a:spcBef>
                <a:spcPts val="0"/>
              </a:spcBef>
              <a:spcAft>
                <a:spcPts val="0"/>
              </a:spcAft>
              <a:buSzPts val="1400"/>
              <a:buNone/>
              <a:defRPr sz="1800" b="0" i="0" u="none" strike="noStrike" cap="none"/>
            </a:lvl8pPr>
            <a:lvl9pPr marR="0" lvl="8" algn="l" rtl="0">
              <a:spcBef>
                <a:spcPts val="0"/>
              </a:spcBef>
              <a:spcAft>
                <a:spcPts val="0"/>
              </a:spcAft>
              <a:buSzPts val="1400"/>
              <a:buNone/>
              <a:defRPr sz="1800" b="0" i="0" u="none" strike="noStrike" cap="none"/>
            </a:lvl9pPr>
          </a:lstStyle>
          <a:p>
            <a:endParaRPr/>
          </a:p>
        </p:txBody>
      </p:sp>
      <p:sp>
        <p:nvSpPr>
          <p:cNvPr id="7" name="Google Shape;7;p23"/>
          <p:cNvSpPr txBox="1">
            <a:spLocks noGrp="1"/>
          </p:cNvSpPr>
          <p:nvPr>
            <p:ph type="body" idx="1"/>
          </p:nvPr>
        </p:nvSpPr>
        <p:spPr>
          <a:xfrm>
            <a:off x="838080" y="1825560"/>
            <a:ext cx="10515240" cy="435096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800" b="0" i="0" u="none" strike="noStrike" cap="none"/>
            </a:lvl1pPr>
            <a:lvl2pPr marL="914400" marR="0" lvl="1" indent="-228600" algn="l" rtl="0">
              <a:spcBef>
                <a:spcPts val="0"/>
              </a:spcBef>
              <a:spcAft>
                <a:spcPts val="0"/>
              </a:spcAft>
              <a:buSzPts val="1400"/>
              <a:buNone/>
              <a:defRPr sz="1800" b="0" i="0" u="none" strike="noStrike" cap="none"/>
            </a:lvl2pPr>
            <a:lvl3pPr marL="1371600" marR="0" lvl="2" indent="-228600" algn="l" rtl="0">
              <a:spcBef>
                <a:spcPts val="0"/>
              </a:spcBef>
              <a:spcAft>
                <a:spcPts val="0"/>
              </a:spcAft>
              <a:buSzPts val="1400"/>
              <a:buNone/>
              <a:defRPr sz="1800" b="0" i="0" u="none" strike="noStrike" cap="none"/>
            </a:lvl3pPr>
            <a:lvl4pPr marL="1828800" marR="0" lvl="3" indent="-228600" algn="l" rtl="0">
              <a:spcBef>
                <a:spcPts val="0"/>
              </a:spcBef>
              <a:spcAft>
                <a:spcPts val="0"/>
              </a:spcAft>
              <a:buSzPts val="1400"/>
              <a:buNone/>
              <a:defRPr sz="1800" b="0" i="0" u="none" strike="noStrike" cap="none"/>
            </a:lvl4pPr>
            <a:lvl5pPr marL="2286000" marR="0" lvl="4" indent="-228600" algn="l" rtl="0">
              <a:spcBef>
                <a:spcPts val="0"/>
              </a:spcBef>
              <a:spcAft>
                <a:spcPts val="0"/>
              </a:spcAft>
              <a:buSzPts val="1400"/>
              <a:buNone/>
              <a:defRPr sz="1800" b="0" i="0" u="none" strike="noStrike" cap="none"/>
            </a:lvl5pPr>
            <a:lvl6pPr marL="2743200" marR="0" lvl="5" indent="-228600" algn="l" rtl="0">
              <a:spcBef>
                <a:spcPts val="0"/>
              </a:spcBef>
              <a:spcAft>
                <a:spcPts val="0"/>
              </a:spcAft>
              <a:buSzPts val="1400"/>
              <a:buNone/>
              <a:defRPr sz="1800" b="0" i="0" u="none" strike="noStrike" cap="none"/>
            </a:lvl6pPr>
            <a:lvl7pPr marL="3200400" marR="0" lvl="6" indent="-228600" algn="l" rtl="0">
              <a:spcBef>
                <a:spcPts val="0"/>
              </a:spcBef>
              <a:spcAft>
                <a:spcPts val="0"/>
              </a:spcAft>
              <a:buSzPts val="1400"/>
              <a:buNone/>
              <a:defRPr sz="1800" b="0" i="0" u="none" strike="noStrike" cap="none"/>
            </a:lvl7pPr>
            <a:lvl8pPr marL="3657600" marR="0" lvl="7" indent="-228600" algn="l" rtl="0">
              <a:spcBef>
                <a:spcPts val="0"/>
              </a:spcBef>
              <a:spcAft>
                <a:spcPts val="0"/>
              </a:spcAft>
              <a:buSzPts val="1400"/>
              <a:buNone/>
              <a:defRPr sz="1800" b="0" i="0" u="none" strike="noStrike" cap="none"/>
            </a:lvl8pPr>
            <a:lvl9pPr marL="4114800" marR="0" lvl="8" indent="-228600" algn="l" rtl="0">
              <a:spcBef>
                <a:spcPts val="0"/>
              </a:spcBef>
              <a:spcAft>
                <a:spcPts val="0"/>
              </a:spcAft>
              <a:buSzPts val="1400"/>
              <a:buNone/>
              <a:defRPr sz="1800" b="0" i="0" u="none" strike="noStrike" cap="none"/>
            </a:lvl9pPr>
          </a:lstStyle>
          <a:p>
            <a:endParaRPr/>
          </a:p>
        </p:txBody>
      </p:sp>
      <p:sp>
        <p:nvSpPr>
          <p:cNvPr id="8" name="Google Shape;8;p23"/>
          <p:cNvSpPr txBox="1">
            <a:spLocks noGrp="1"/>
          </p:cNvSpPr>
          <p:nvPr>
            <p:ph type="dt" idx="10"/>
          </p:nvPr>
        </p:nvSpPr>
        <p:spPr>
          <a:xfrm>
            <a:off x="838080" y="6356520"/>
            <a:ext cx="2742840" cy="36468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800" b="0" i="0" u="none" strike="noStrike" cap="none"/>
            </a:lvl1pPr>
            <a:lvl2pPr marR="0" lvl="1" algn="l" rtl="0">
              <a:spcBef>
                <a:spcPts val="0"/>
              </a:spcBef>
              <a:spcAft>
                <a:spcPts val="0"/>
              </a:spcAft>
              <a:buSzPts val="1400"/>
              <a:buNone/>
              <a:defRPr sz="1800" b="0" i="0" u="none" strike="noStrike" cap="none"/>
            </a:lvl2pPr>
            <a:lvl3pPr marR="0" lvl="2" algn="l" rtl="0">
              <a:spcBef>
                <a:spcPts val="0"/>
              </a:spcBef>
              <a:spcAft>
                <a:spcPts val="0"/>
              </a:spcAft>
              <a:buSzPts val="1400"/>
              <a:buNone/>
              <a:defRPr sz="1800" b="0" i="0" u="none" strike="noStrike" cap="none"/>
            </a:lvl3pPr>
            <a:lvl4pPr marR="0" lvl="3" algn="l" rtl="0">
              <a:spcBef>
                <a:spcPts val="0"/>
              </a:spcBef>
              <a:spcAft>
                <a:spcPts val="0"/>
              </a:spcAft>
              <a:buSzPts val="1400"/>
              <a:buNone/>
              <a:defRPr sz="1800" b="0" i="0" u="none" strike="noStrike" cap="none"/>
            </a:lvl4pPr>
            <a:lvl5pPr marR="0" lvl="4" algn="l" rtl="0">
              <a:spcBef>
                <a:spcPts val="0"/>
              </a:spcBef>
              <a:spcAft>
                <a:spcPts val="0"/>
              </a:spcAft>
              <a:buSzPts val="1400"/>
              <a:buNone/>
              <a:defRPr sz="1800" b="0" i="0" u="none" strike="noStrike" cap="none"/>
            </a:lvl5pPr>
            <a:lvl6pPr marR="0" lvl="5" algn="l" rtl="0">
              <a:spcBef>
                <a:spcPts val="0"/>
              </a:spcBef>
              <a:spcAft>
                <a:spcPts val="0"/>
              </a:spcAft>
              <a:buSzPts val="1400"/>
              <a:buNone/>
              <a:defRPr sz="1800" b="0" i="0" u="none" strike="noStrike" cap="none"/>
            </a:lvl6pPr>
            <a:lvl7pPr marR="0" lvl="6" algn="l" rtl="0">
              <a:spcBef>
                <a:spcPts val="0"/>
              </a:spcBef>
              <a:spcAft>
                <a:spcPts val="0"/>
              </a:spcAft>
              <a:buSzPts val="1400"/>
              <a:buNone/>
              <a:defRPr sz="1800" b="0" i="0" u="none" strike="noStrike" cap="none"/>
            </a:lvl7pPr>
            <a:lvl8pPr marR="0" lvl="7" algn="l" rtl="0">
              <a:spcBef>
                <a:spcPts val="0"/>
              </a:spcBef>
              <a:spcAft>
                <a:spcPts val="0"/>
              </a:spcAft>
              <a:buSzPts val="1400"/>
              <a:buNone/>
              <a:defRPr sz="1800" b="0" i="0" u="none" strike="noStrike" cap="none"/>
            </a:lvl8pPr>
            <a:lvl9pPr marR="0" lvl="8" algn="l" rtl="0">
              <a:spcBef>
                <a:spcPts val="0"/>
              </a:spcBef>
              <a:spcAft>
                <a:spcPts val="0"/>
              </a:spcAft>
              <a:buSzPts val="1400"/>
              <a:buNone/>
              <a:defRPr sz="1800" b="0" i="0" u="none" strike="noStrike" cap="none"/>
            </a:lvl9pPr>
          </a:lstStyle>
          <a:p>
            <a:endParaRPr/>
          </a:p>
        </p:txBody>
      </p:sp>
      <p:sp>
        <p:nvSpPr>
          <p:cNvPr id="9" name="Google Shape;9;p23"/>
          <p:cNvSpPr txBox="1">
            <a:spLocks noGrp="1"/>
          </p:cNvSpPr>
          <p:nvPr>
            <p:ph type="ftr" idx="11"/>
          </p:nvPr>
        </p:nvSpPr>
        <p:spPr>
          <a:xfrm>
            <a:off x="4038480" y="6356520"/>
            <a:ext cx="4114440" cy="36468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800" b="0" i="0" u="none" strike="noStrike" cap="none"/>
            </a:lvl1pPr>
            <a:lvl2pPr marR="0" lvl="1" algn="l" rtl="0">
              <a:spcBef>
                <a:spcPts val="0"/>
              </a:spcBef>
              <a:spcAft>
                <a:spcPts val="0"/>
              </a:spcAft>
              <a:buSzPts val="1400"/>
              <a:buNone/>
              <a:defRPr sz="1800" b="0" i="0" u="none" strike="noStrike" cap="none"/>
            </a:lvl2pPr>
            <a:lvl3pPr marR="0" lvl="2" algn="l" rtl="0">
              <a:spcBef>
                <a:spcPts val="0"/>
              </a:spcBef>
              <a:spcAft>
                <a:spcPts val="0"/>
              </a:spcAft>
              <a:buSzPts val="1400"/>
              <a:buNone/>
              <a:defRPr sz="1800" b="0" i="0" u="none" strike="noStrike" cap="none"/>
            </a:lvl3pPr>
            <a:lvl4pPr marR="0" lvl="3" algn="l" rtl="0">
              <a:spcBef>
                <a:spcPts val="0"/>
              </a:spcBef>
              <a:spcAft>
                <a:spcPts val="0"/>
              </a:spcAft>
              <a:buSzPts val="1400"/>
              <a:buNone/>
              <a:defRPr sz="1800" b="0" i="0" u="none" strike="noStrike" cap="none"/>
            </a:lvl4pPr>
            <a:lvl5pPr marR="0" lvl="4" algn="l" rtl="0">
              <a:spcBef>
                <a:spcPts val="0"/>
              </a:spcBef>
              <a:spcAft>
                <a:spcPts val="0"/>
              </a:spcAft>
              <a:buSzPts val="1400"/>
              <a:buNone/>
              <a:defRPr sz="1800" b="0" i="0" u="none" strike="noStrike" cap="none"/>
            </a:lvl5pPr>
            <a:lvl6pPr marR="0" lvl="5" algn="l" rtl="0">
              <a:spcBef>
                <a:spcPts val="0"/>
              </a:spcBef>
              <a:spcAft>
                <a:spcPts val="0"/>
              </a:spcAft>
              <a:buSzPts val="1400"/>
              <a:buNone/>
              <a:defRPr sz="1800" b="0" i="0" u="none" strike="noStrike" cap="none"/>
            </a:lvl6pPr>
            <a:lvl7pPr marR="0" lvl="6" algn="l" rtl="0">
              <a:spcBef>
                <a:spcPts val="0"/>
              </a:spcBef>
              <a:spcAft>
                <a:spcPts val="0"/>
              </a:spcAft>
              <a:buSzPts val="1400"/>
              <a:buNone/>
              <a:defRPr sz="1800" b="0" i="0" u="none" strike="noStrike" cap="none"/>
            </a:lvl7pPr>
            <a:lvl8pPr marR="0" lvl="7" algn="l" rtl="0">
              <a:spcBef>
                <a:spcPts val="0"/>
              </a:spcBef>
              <a:spcAft>
                <a:spcPts val="0"/>
              </a:spcAft>
              <a:buSzPts val="1400"/>
              <a:buNone/>
              <a:defRPr sz="1800" b="0" i="0" u="none" strike="noStrike" cap="none"/>
            </a:lvl8pPr>
            <a:lvl9pPr marR="0" lvl="8" algn="l" rtl="0">
              <a:spcBef>
                <a:spcPts val="0"/>
              </a:spcBef>
              <a:spcAft>
                <a:spcPts val="0"/>
              </a:spcAft>
              <a:buSzPts val="1400"/>
              <a:buNone/>
              <a:defRPr sz="1800" b="0" i="0" u="none" strike="noStrike" cap="none"/>
            </a:lvl9pPr>
          </a:lstStyle>
          <a:p>
            <a:endParaRPr/>
          </a:p>
        </p:txBody>
      </p:sp>
      <p:sp>
        <p:nvSpPr>
          <p:cNvPr id="10" name="Google Shape;10;p23"/>
          <p:cNvSpPr txBox="1">
            <a:spLocks noGrp="1"/>
          </p:cNvSpPr>
          <p:nvPr>
            <p:ph type="sldNum" idx="12"/>
          </p:nvPr>
        </p:nvSpPr>
        <p:spPr>
          <a:xfrm>
            <a:off x="8610480" y="6356520"/>
            <a:ext cx="2742840" cy="36468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buNone/>
              <a:defRPr sz="1200" b="0" i="0" u="none" strike="noStrike" cap="none">
                <a:solidFill>
                  <a:srgbClr val="8B8B8B"/>
                </a:solidFill>
                <a:latin typeface="Calibri"/>
                <a:ea typeface="Calibri"/>
                <a:cs typeface="Calibri"/>
                <a:sym typeface="Calibri"/>
              </a:defRPr>
            </a:lvl1pPr>
            <a:lvl2pPr marL="0" marR="0" lvl="1" indent="0" algn="r" rtl="0">
              <a:lnSpc>
                <a:spcPct val="100000"/>
              </a:lnSpc>
              <a:spcBef>
                <a:spcPts val="0"/>
              </a:spcBef>
              <a:buNone/>
              <a:defRPr sz="1200" b="0" i="0" u="none" strike="noStrike" cap="none">
                <a:solidFill>
                  <a:srgbClr val="8B8B8B"/>
                </a:solidFill>
                <a:latin typeface="Calibri"/>
                <a:ea typeface="Calibri"/>
                <a:cs typeface="Calibri"/>
                <a:sym typeface="Calibri"/>
              </a:defRPr>
            </a:lvl2pPr>
            <a:lvl3pPr marL="0" marR="0" lvl="2" indent="0" algn="r" rtl="0">
              <a:lnSpc>
                <a:spcPct val="100000"/>
              </a:lnSpc>
              <a:spcBef>
                <a:spcPts val="0"/>
              </a:spcBef>
              <a:buNone/>
              <a:defRPr sz="1200" b="0" i="0" u="none" strike="noStrike" cap="none">
                <a:solidFill>
                  <a:srgbClr val="8B8B8B"/>
                </a:solidFill>
                <a:latin typeface="Calibri"/>
                <a:ea typeface="Calibri"/>
                <a:cs typeface="Calibri"/>
                <a:sym typeface="Calibri"/>
              </a:defRPr>
            </a:lvl3pPr>
            <a:lvl4pPr marL="0" marR="0" lvl="3" indent="0" algn="r" rtl="0">
              <a:lnSpc>
                <a:spcPct val="100000"/>
              </a:lnSpc>
              <a:spcBef>
                <a:spcPts val="0"/>
              </a:spcBef>
              <a:buNone/>
              <a:defRPr sz="1200" b="0" i="0" u="none" strike="noStrike" cap="none">
                <a:solidFill>
                  <a:srgbClr val="8B8B8B"/>
                </a:solidFill>
                <a:latin typeface="Calibri"/>
                <a:ea typeface="Calibri"/>
                <a:cs typeface="Calibri"/>
                <a:sym typeface="Calibri"/>
              </a:defRPr>
            </a:lvl4pPr>
            <a:lvl5pPr marL="0" marR="0" lvl="4" indent="0" algn="r" rtl="0">
              <a:lnSpc>
                <a:spcPct val="100000"/>
              </a:lnSpc>
              <a:spcBef>
                <a:spcPts val="0"/>
              </a:spcBef>
              <a:buNone/>
              <a:defRPr sz="1200" b="0" i="0" u="none" strike="noStrike" cap="none">
                <a:solidFill>
                  <a:srgbClr val="8B8B8B"/>
                </a:solidFill>
                <a:latin typeface="Calibri"/>
                <a:ea typeface="Calibri"/>
                <a:cs typeface="Calibri"/>
                <a:sym typeface="Calibri"/>
              </a:defRPr>
            </a:lvl5pPr>
            <a:lvl6pPr marL="0" marR="0" lvl="5" indent="0" algn="r" rtl="0">
              <a:lnSpc>
                <a:spcPct val="100000"/>
              </a:lnSpc>
              <a:spcBef>
                <a:spcPts val="0"/>
              </a:spcBef>
              <a:buNone/>
              <a:defRPr sz="1200" b="0" i="0" u="none" strike="noStrike" cap="none">
                <a:solidFill>
                  <a:srgbClr val="8B8B8B"/>
                </a:solidFill>
                <a:latin typeface="Calibri"/>
                <a:ea typeface="Calibri"/>
                <a:cs typeface="Calibri"/>
                <a:sym typeface="Calibri"/>
              </a:defRPr>
            </a:lvl6pPr>
            <a:lvl7pPr marL="0" marR="0" lvl="6" indent="0" algn="r" rtl="0">
              <a:lnSpc>
                <a:spcPct val="100000"/>
              </a:lnSpc>
              <a:spcBef>
                <a:spcPts val="0"/>
              </a:spcBef>
              <a:buNone/>
              <a:defRPr sz="1200" b="0" i="0" u="none" strike="noStrike" cap="none">
                <a:solidFill>
                  <a:srgbClr val="8B8B8B"/>
                </a:solidFill>
                <a:latin typeface="Calibri"/>
                <a:ea typeface="Calibri"/>
                <a:cs typeface="Calibri"/>
                <a:sym typeface="Calibri"/>
              </a:defRPr>
            </a:lvl7pPr>
            <a:lvl8pPr marL="0" marR="0" lvl="7" indent="0" algn="r" rtl="0">
              <a:lnSpc>
                <a:spcPct val="100000"/>
              </a:lnSpc>
              <a:spcBef>
                <a:spcPts val="0"/>
              </a:spcBef>
              <a:buNone/>
              <a:defRPr sz="1200" b="0" i="0" u="none" strike="noStrike" cap="none">
                <a:solidFill>
                  <a:srgbClr val="8B8B8B"/>
                </a:solidFill>
                <a:latin typeface="Calibri"/>
                <a:ea typeface="Calibri"/>
                <a:cs typeface="Calibri"/>
                <a:sym typeface="Calibri"/>
              </a:defRPr>
            </a:lvl8pPr>
            <a:lvl9pPr marL="0" marR="0" lvl="8" indent="0" algn="r" rtl="0">
              <a:lnSpc>
                <a:spcPct val="100000"/>
              </a:lnSpc>
              <a:spcBef>
                <a:spcPts val="0"/>
              </a:spcBef>
              <a:buNone/>
              <a:defRPr sz="1200" b="0" i="0" u="none" strike="noStrike" cap="none">
                <a:solidFill>
                  <a:srgbClr val="8B8B8B"/>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sz="1400">
              <a:solidFill>
                <a:srgbClr val="000000"/>
              </a:solidFill>
              <a:latin typeface="Times New Roman"/>
              <a:ea typeface="Times New Roman"/>
              <a:cs typeface="Times New Roman"/>
              <a:sym typeface="Times New Roman"/>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3"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image" Target="../media/image25.png"/><Relationship Id="rId5" Type="http://schemas.openxmlformats.org/officeDocument/2006/relationships/image" Target="../media/image24.jpg"/><Relationship Id="rId4" Type="http://schemas.openxmlformats.org/officeDocument/2006/relationships/image" Target="../media/image23.jpg"/></Relationships>
</file>

<file path=ppt/slides/_rels/slide1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22.png"/></Relationships>
</file>

<file path=ppt/slides/_rels/slide1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1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png"/></Relationships>
</file>

<file path=ppt/slides/_rels/slide15.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38.png"/></Relationships>
</file>

<file path=ppt/slides/_rels/slide1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2.xml"/><Relationship Id="rId1" Type="http://schemas.openxmlformats.org/officeDocument/2006/relationships/slideLayout" Target="../slideLayouts/slideLayout3.xml"/><Relationship Id="rId4" Type="http://schemas.openxmlformats.org/officeDocument/2006/relationships/image" Target="../media/image40.png"/></Relationships>
</file>

<file path=ppt/slides/_rels/slide23.xml.rels><?xml version="1.0" encoding="UTF-8" standalone="yes"?>
<Relationships xmlns="http://schemas.openxmlformats.org/package/2006/relationships"><Relationship Id="rId3" Type="http://schemas.openxmlformats.org/officeDocument/2006/relationships/image" Target="../media/image41.jpeg"/><Relationship Id="rId7" Type="http://schemas.openxmlformats.org/officeDocument/2006/relationships/image" Target="../media/image45.png"/><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image" Target="../media/image44.png"/><Relationship Id="rId5" Type="http://schemas.openxmlformats.org/officeDocument/2006/relationships/image" Target="../media/image43.png"/><Relationship Id="rId4" Type="http://schemas.openxmlformats.org/officeDocument/2006/relationships/image" Target="../media/image42.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image" Target="../media/image10.png"/><Relationship Id="rId5" Type="http://schemas.openxmlformats.org/officeDocument/2006/relationships/image" Target="../media/image9.jpe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F1064-9F2C-47A4-91D2-DBF81E6884FF}"/>
              </a:ext>
            </a:extLst>
          </p:cNvPr>
          <p:cNvSpPr>
            <a:spLocks noGrp="1"/>
          </p:cNvSpPr>
          <p:nvPr>
            <p:ph type="title"/>
          </p:nvPr>
        </p:nvSpPr>
        <p:spPr>
          <a:xfrm>
            <a:off x="512966" y="2275733"/>
            <a:ext cx="11166068" cy="512961"/>
          </a:xfrm>
        </p:spPr>
        <p:txBody>
          <a:bodyPr/>
          <a:lstStyle/>
          <a:p>
            <a:pPr algn="ctr"/>
            <a:r>
              <a:rPr lang="en-IN" sz="5400"/>
              <a:t>Privacy Preserving Machine Learning Training</a:t>
            </a:r>
            <a:endParaRPr lang="en-CA" sz="5400"/>
          </a:p>
        </p:txBody>
      </p:sp>
      <p:sp>
        <p:nvSpPr>
          <p:cNvPr id="4" name="TextBox 3">
            <a:extLst>
              <a:ext uri="{FF2B5EF4-FFF2-40B4-BE49-F238E27FC236}">
                <a16:creationId xmlns:a16="http://schemas.microsoft.com/office/drawing/2014/main" id="{31B183E1-CC0F-4FBA-A9C2-9685388E91C4}"/>
              </a:ext>
            </a:extLst>
          </p:cNvPr>
          <p:cNvSpPr txBox="1"/>
          <p:nvPr/>
        </p:nvSpPr>
        <p:spPr>
          <a:xfrm>
            <a:off x="2846934" y="4069307"/>
            <a:ext cx="6498131" cy="1443729"/>
          </a:xfrm>
          <a:prstGeom prst="rect">
            <a:avLst/>
          </a:prstGeom>
          <a:noFill/>
        </p:spPr>
        <p:txBody>
          <a:bodyPr wrap="square">
            <a:spAutoFit/>
          </a:bodyPr>
          <a:lstStyle/>
          <a:p>
            <a:pPr marL="16933" algn="ctr">
              <a:spcBef>
                <a:spcPts val="133"/>
              </a:spcBef>
            </a:pPr>
            <a:r>
              <a:rPr lang="en-US" sz="2133" spc="-7"/>
              <a:t>Gauri Gupta - 2017MT60207</a:t>
            </a:r>
          </a:p>
          <a:p>
            <a:pPr marL="16933" algn="ctr">
              <a:spcBef>
                <a:spcPts val="133"/>
              </a:spcBef>
            </a:pPr>
            <a:endParaRPr lang="en-US" sz="2133" spc="-7"/>
          </a:p>
          <a:p>
            <a:pPr marL="16933" algn="ctr">
              <a:spcBef>
                <a:spcPts val="133"/>
              </a:spcBef>
            </a:pPr>
            <a:r>
              <a:rPr lang="en-US" sz="2133" spc="-7"/>
              <a:t>Under the </a:t>
            </a:r>
            <a:r>
              <a:rPr lang="en-US" sz="2133"/>
              <a:t>supervision </a:t>
            </a:r>
            <a:r>
              <a:rPr lang="en-US" sz="2133" spc="-7"/>
              <a:t>of Prof. </a:t>
            </a:r>
            <a:r>
              <a:rPr lang="en-US" sz="2133" spc="-7" err="1"/>
              <a:t>Rijurekha</a:t>
            </a:r>
            <a:r>
              <a:rPr lang="en-US" sz="2133" spc="-107"/>
              <a:t> </a:t>
            </a:r>
            <a:r>
              <a:rPr lang="en-US" sz="2133" spc="-7"/>
              <a:t>Sen</a:t>
            </a:r>
          </a:p>
          <a:p>
            <a:pPr marL="16933" algn="ctr">
              <a:spcBef>
                <a:spcPts val="133"/>
              </a:spcBef>
            </a:pPr>
            <a:r>
              <a:rPr lang="en-US" sz="2133" spc="-7"/>
              <a:t>Co-supervisor: Prof. RK Sharma</a:t>
            </a:r>
            <a:endParaRPr lang="en-US" sz="2133"/>
          </a:p>
        </p:txBody>
      </p:sp>
    </p:spTree>
    <p:extLst>
      <p:ext uri="{BB962C8B-B14F-4D97-AF65-F5344CB8AC3E}">
        <p14:creationId xmlns:p14="http://schemas.microsoft.com/office/powerpoint/2010/main" val="1491174493"/>
      </p:ext>
    </p:extLst>
  </p:cSld>
  <p:clrMapOvr>
    <a:masterClrMapping/>
  </p:clrMapOvr>
  <mc:AlternateContent xmlns:mc="http://schemas.openxmlformats.org/markup-compatibility/2006" xmlns:p14="http://schemas.microsoft.com/office/powerpoint/2010/main">
    <mc:Choice Requires="p14">
      <p:transition spd="slow" p14:dur="2000" advTm="34639"/>
    </mc:Choice>
    <mc:Fallback xmlns="">
      <p:transition spd="slow" advTm="34639"/>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516750" y="1893265"/>
            <a:ext cx="6199476" cy="3103414"/>
          </a:xfrm>
          <a:prstGeom prst="rect">
            <a:avLst/>
          </a:prstGeom>
        </p:spPr>
        <p:txBody>
          <a:bodyPr vert="horz" wrap="square" lIns="0" tIns="12700" rIns="0" bIns="0" rtlCol="0">
            <a:spAutoFit/>
          </a:bodyPr>
          <a:lstStyle/>
          <a:p>
            <a:pPr marL="241294" indent="-229229">
              <a:spcBef>
                <a:spcPts val="100"/>
              </a:spcBef>
              <a:buFont typeface="Arial"/>
              <a:buChar char="•"/>
              <a:tabLst>
                <a:tab pos="241929" algn="l"/>
              </a:tabLst>
            </a:pPr>
            <a:r>
              <a:rPr sz="2000" spc="-5">
                <a:latin typeface="Carlito"/>
              </a:rPr>
              <a:t>Loss and gradients were abruptly going to very large values after 40 epochs. </a:t>
            </a:r>
            <a:endParaRPr lang="en-IN" sz="2000" spc="-5">
              <a:latin typeface="Carlito"/>
            </a:endParaRPr>
          </a:p>
          <a:p>
            <a:pPr marL="241294" indent="-229229">
              <a:spcBef>
                <a:spcPts val="100"/>
              </a:spcBef>
              <a:buFont typeface="Arial"/>
              <a:buChar char="•"/>
              <a:tabLst>
                <a:tab pos="241929" algn="l"/>
              </a:tabLst>
            </a:pPr>
            <a:r>
              <a:rPr sz="2000" spc="-5">
                <a:latin typeface="Carlito"/>
              </a:rPr>
              <a:t>Bug on multiplying zero tensors for parties greater than 2</a:t>
            </a:r>
            <a:endParaRPr lang="en-IN" sz="2000" spc="-5">
              <a:latin typeface="Carlito"/>
            </a:endParaRPr>
          </a:p>
          <a:p>
            <a:pPr marL="241294" indent="-229229">
              <a:buFont typeface="Arial"/>
              <a:buChar char="•"/>
              <a:tabLst>
                <a:tab pos="241929" algn="l"/>
              </a:tabLst>
            </a:pPr>
            <a:r>
              <a:rPr sz="2000" spc="-5">
                <a:latin typeface="Carlito"/>
              </a:rPr>
              <a:t>Exploding loss and gradient occurred in multi party </a:t>
            </a:r>
            <a:r>
              <a:rPr sz="2000" spc="-5">
                <a:latin typeface="Carlito"/>
                <a:cs typeface="Carlito"/>
              </a:rPr>
              <a:t>setting</a:t>
            </a:r>
            <a:endParaRPr lang="en-IN" sz="2000">
              <a:latin typeface="Carlito"/>
              <a:cs typeface="Carlito"/>
            </a:endParaRPr>
          </a:p>
          <a:p>
            <a:pPr marL="241294" indent="-229229">
              <a:buFont typeface="Arial"/>
              <a:buChar char="•"/>
              <a:tabLst>
                <a:tab pos="241929" algn="l"/>
              </a:tabLst>
            </a:pPr>
            <a:r>
              <a:rPr sz="2000" spc="-5">
                <a:latin typeface="Carlito"/>
                <a:cs typeface="Carlito"/>
              </a:rPr>
              <a:t>Lowering learning </a:t>
            </a:r>
            <a:r>
              <a:rPr sz="2000" spc="-20">
                <a:latin typeface="Carlito"/>
                <a:cs typeface="Carlito"/>
              </a:rPr>
              <a:t>rate </a:t>
            </a:r>
            <a:r>
              <a:rPr sz="2000">
                <a:latin typeface="Carlito"/>
                <a:cs typeface="Carlito"/>
              </a:rPr>
              <a:t>lead </a:t>
            </a:r>
            <a:r>
              <a:rPr sz="2000" spc="-11">
                <a:latin typeface="Carlito"/>
                <a:cs typeface="Carlito"/>
              </a:rPr>
              <a:t>to delay </a:t>
            </a:r>
            <a:r>
              <a:rPr sz="2000">
                <a:latin typeface="Carlito"/>
                <a:cs typeface="Carlito"/>
              </a:rPr>
              <a:t>in</a:t>
            </a:r>
            <a:r>
              <a:rPr sz="2000" spc="20">
                <a:latin typeface="Carlito"/>
                <a:cs typeface="Carlito"/>
              </a:rPr>
              <a:t> </a:t>
            </a:r>
            <a:r>
              <a:rPr sz="2000" spc="-11">
                <a:latin typeface="Carlito"/>
                <a:cs typeface="Carlito"/>
              </a:rPr>
              <a:t>explosion.</a:t>
            </a:r>
            <a:endParaRPr lang="en-IN" sz="2000">
              <a:latin typeface="Carlito"/>
              <a:cs typeface="Carlito"/>
            </a:endParaRPr>
          </a:p>
          <a:p>
            <a:pPr marL="241294" indent="-229229">
              <a:buFont typeface="Arial"/>
              <a:buChar char="•"/>
              <a:tabLst>
                <a:tab pos="241929" algn="l"/>
              </a:tabLst>
            </a:pPr>
            <a:r>
              <a:rPr sz="2000" spc="-25" err="1">
                <a:latin typeface="Carlito"/>
                <a:cs typeface="Carlito"/>
              </a:rPr>
              <a:t>CrypTen</a:t>
            </a:r>
            <a:r>
              <a:rPr sz="2000" spc="-25">
                <a:latin typeface="Carlito"/>
                <a:cs typeface="Carlito"/>
              </a:rPr>
              <a:t> </a:t>
            </a:r>
            <a:r>
              <a:rPr sz="2000" spc="-11">
                <a:latin typeface="Carlito"/>
                <a:cs typeface="Carlito"/>
              </a:rPr>
              <a:t>library </a:t>
            </a:r>
            <a:r>
              <a:rPr sz="2000" spc="-5">
                <a:latin typeface="Carlito"/>
                <a:cs typeface="Carlito"/>
              </a:rPr>
              <a:t>is under </a:t>
            </a:r>
            <a:r>
              <a:rPr sz="2000" spc="-11">
                <a:latin typeface="Carlito"/>
                <a:cs typeface="Carlito"/>
              </a:rPr>
              <a:t>development </a:t>
            </a:r>
            <a:r>
              <a:rPr sz="2000" spc="-5">
                <a:latin typeface="Carlito"/>
                <a:cs typeface="Carlito"/>
              </a:rPr>
              <a:t>phase </a:t>
            </a:r>
            <a:r>
              <a:rPr sz="2000">
                <a:latin typeface="Carlito"/>
                <a:cs typeface="Carlito"/>
              </a:rPr>
              <a:t>and </a:t>
            </a:r>
            <a:r>
              <a:rPr sz="2000" spc="-11">
                <a:latin typeface="Carlito"/>
                <a:cs typeface="Carlito"/>
              </a:rPr>
              <a:t>still</a:t>
            </a:r>
            <a:r>
              <a:rPr sz="2000" spc="65">
                <a:latin typeface="Carlito"/>
                <a:cs typeface="Carlito"/>
              </a:rPr>
              <a:t> </a:t>
            </a:r>
            <a:r>
              <a:rPr sz="2000" spc="-11">
                <a:latin typeface="Carlito"/>
                <a:cs typeface="Carlito"/>
              </a:rPr>
              <a:t>evolving</a:t>
            </a:r>
            <a:endParaRPr lang="en-IN" sz="2000">
              <a:latin typeface="Carlito"/>
              <a:cs typeface="Carlito"/>
            </a:endParaRPr>
          </a:p>
          <a:p>
            <a:pPr marL="241294" indent="-229229">
              <a:buFont typeface="Arial"/>
              <a:buChar char="•"/>
              <a:tabLst>
                <a:tab pos="241929" algn="l"/>
              </a:tabLst>
            </a:pPr>
            <a:r>
              <a:rPr sz="2000" spc="-5">
                <a:latin typeface="Carlito"/>
                <a:cs typeface="Carlito"/>
              </a:rPr>
              <a:t>Code </a:t>
            </a:r>
            <a:r>
              <a:rPr sz="2000" spc="-11">
                <a:latin typeface="Carlito"/>
                <a:cs typeface="Carlito"/>
              </a:rPr>
              <a:t>written </a:t>
            </a:r>
            <a:r>
              <a:rPr sz="2000" spc="-15">
                <a:latin typeface="Carlito"/>
                <a:cs typeface="Carlito"/>
              </a:rPr>
              <a:t>for </a:t>
            </a:r>
            <a:r>
              <a:rPr sz="2000" spc="-5">
                <a:latin typeface="Carlito"/>
                <a:cs typeface="Carlito"/>
              </a:rPr>
              <a:t>older </a:t>
            </a:r>
            <a:r>
              <a:rPr sz="2000" spc="-25" err="1">
                <a:latin typeface="Carlito"/>
                <a:cs typeface="Carlito"/>
              </a:rPr>
              <a:t>CrypTen</a:t>
            </a:r>
            <a:r>
              <a:rPr sz="2000" spc="-25">
                <a:latin typeface="Carlito"/>
                <a:cs typeface="Carlito"/>
              </a:rPr>
              <a:t> </a:t>
            </a:r>
            <a:r>
              <a:rPr sz="2000">
                <a:latin typeface="Carlito"/>
                <a:cs typeface="Carlito"/>
              </a:rPr>
              <a:t>made </a:t>
            </a:r>
            <a:r>
              <a:rPr sz="2000" spc="-5">
                <a:latin typeface="Carlito"/>
                <a:cs typeface="Carlito"/>
              </a:rPr>
              <a:t>compatible </a:t>
            </a:r>
            <a:r>
              <a:rPr sz="2000" spc="-11">
                <a:latin typeface="Carlito"/>
                <a:cs typeface="Carlito"/>
              </a:rPr>
              <a:t>to </a:t>
            </a:r>
            <a:r>
              <a:rPr sz="2000" spc="-5">
                <a:latin typeface="Carlito"/>
                <a:cs typeface="Carlito"/>
              </a:rPr>
              <a:t>newer </a:t>
            </a:r>
            <a:r>
              <a:rPr sz="2000" spc="-15">
                <a:latin typeface="Carlito"/>
                <a:cs typeface="Carlito"/>
              </a:rPr>
              <a:t>version </a:t>
            </a:r>
            <a:r>
              <a:rPr sz="2000" spc="-5">
                <a:latin typeface="Carlito"/>
                <a:cs typeface="Carlito"/>
              </a:rPr>
              <a:t>of</a:t>
            </a:r>
            <a:r>
              <a:rPr sz="2000" spc="60">
                <a:latin typeface="Carlito"/>
                <a:cs typeface="Carlito"/>
              </a:rPr>
              <a:t> </a:t>
            </a:r>
            <a:r>
              <a:rPr sz="2000" spc="-25" err="1">
                <a:latin typeface="Carlito"/>
                <a:cs typeface="Carlito"/>
              </a:rPr>
              <a:t>CrypTen</a:t>
            </a:r>
            <a:endParaRPr sz="2000">
              <a:latin typeface="Carlito"/>
              <a:cs typeface="Carlito"/>
            </a:endParaRPr>
          </a:p>
        </p:txBody>
      </p:sp>
      <p:sp>
        <p:nvSpPr>
          <p:cNvPr id="4" name="object 4"/>
          <p:cNvSpPr/>
          <p:nvPr/>
        </p:nvSpPr>
        <p:spPr>
          <a:xfrm>
            <a:off x="9752468" y="5969706"/>
            <a:ext cx="1841789" cy="476697"/>
          </a:xfrm>
          <a:prstGeom prst="rect">
            <a:avLst/>
          </a:prstGeom>
          <a:blipFill>
            <a:blip r:embed="rId3" cstate="print"/>
            <a:stretch>
              <a:fillRect/>
            </a:stretch>
          </a:blipFill>
        </p:spPr>
        <p:txBody>
          <a:bodyPr wrap="square" lIns="0" tIns="0" rIns="0" bIns="0" rtlCol="0"/>
          <a:lstStyle/>
          <a:p>
            <a:endParaRPr sz="1800"/>
          </a:p>
        </p:txBody>
      </p:sp>
      <p:sp>
        <p:nvSpPr>
          <p:cNvPr id="5" name="Title 1">
            <a:extLst>
              <a:ext uri="{FF2B5EF4-FFF2-40B4-BE49-F238E27FC236}">
                <a16:creationId xmlns:a16="http://schemas.microsoft.com/office/drawing/2014/main" id="{37C8D51B-C8F3-4A1D-AF96-FF7CC9B62355}"/>
              </a:ext>
            </a:extLst>
          </p:cNvPr>
          <p:cNvSpPr txBox="1">
            <a:spLocks/>
          </p:cNvSpPr>
          <p:nvPr/>
        </p:nvSpPr>
        <p:spPr>
          <a:xfrm>
            <a:off x="362500" y="262685"/>
            <a:ext cx="11663848" cy="90703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sz="4000"/>
              <a:t>Challenges: Porting to newer version of </a:t>
            </a:r>
            <a:r>
              <a:rPr lang="en-IN" sz="4000" err="1"/>
              <a:t>Crypten</a:t>
            </a:r>
            <a:endParaRPr lang="en-CA" sz="3200"/>
          </a:p>
        </p:txBody>
      </p:sp>
      <p:sp>
        <p:nvSpPr>
          <p:cNvPr id="7" name="object 3">
            <a:extLst>
              <a:ext uri="{FF2B5EF4-FFF2-40B4-BE49-F238E27FC236}">
                <a16:creationId xmlns:a16="http://schemas.microsoft.com/office/drawing/2014/main" id="{6F2B0A33-8274-462B-BD4A-8A903BD78DC0}"/>
              </a:ext>
            </a:extLst>
          </p:cNvPr>
          <p:cNvSpPr/>
          <p:nvPr/>
        </p:nvSpPr>
        <p:spPr>
          <a:xfrm>
            <a:off x="7082821" y="2037521"/>
            <a:ext cx="4194577" cy="1678586"/>
          </a:xfrm>
          <a:prstGeom prst="rect">
            <a:avLst/>
          </a:prstGeom>
          <a:blipFill>
            <a:blip r:embed="rId4" cstate="print"/>
            <a:stretch>
              <a:fillRect/>
            </a:stretch>
          </a:blipFill>
        </p:spPr>
        <p:txBody>
          <a:bodyPr wrap="square" lIns="0" tIns="0" rIns="0" bIns="0" rtlCol="0"/>
          <a:lstStyle/>
          <a:p>
            <a:endParaRPr sz="1800"/>
          </a:p>
        </p:txBody>
      </p:sp>
      <p:sp>
        <p:nvSpPr>
          <p:cNvPr id="8" name="object 4">
            <a:extLst>
              <a:ext uri="{FF2B5EF4-FFF2-40B4-BE49-F238E27FC236}">
                <a16:creationId xmlns:a16="http://schemas.microsoft.com/office/drawing/2014/main" id="{8CE08163-9A42-4463-90A2-9331F782136A}"/>
              </a:ext>
            </a:extLst>
          </p:cNvPr>
          <p:cNvSpPr/>
          <p:nvPr/>
        </p:nvSpPr>
        <p:spPr>
          <a:xfrm>
            <a:off x="7401876" y="4996679"/>
            <a:ext cx="4271894" cy="246250"/>
          </a:xfrm>
          <a:prstGeom prst="rect">
            <a:avLst/>
          </a:prstGeom>
          <a:blipFill>
            <a:blip r:embed="rId5" cstate="print"/>
            <a:stretch>
              <a:fillRect/>
            </a:stretch>
          </a:blipFill>
        </p:spPr>
        <p:txBody>
          <a:bodyPr wrap="square" lIns="0" tIns="0" rIns="0" bIns="0" rtlCol="0"/>
          <a:lstStyle/>
          <a:p>
            <a:endParaRPr sz="1800"/>
          </a:p>
        </p:txBody>
      </p:sp>
      <p:sp>
        <p:nvSpPr>
          <p:cNvPr id="9" name="object 5">
            <a:extLst>
              <a:ext uri="{FF2B5EF4-FFF2-40B4-BE49-F238E27FC236}">
                <a16:creationId xmlns:a16="http://schemas.microsoft.com/office/drawing/2014/main" id="{E9D39CBE-6504-4C8F-8570-88EEB8646375}"/>
              </a:ext>
            </a:extLst>
          </p:cNvPr>
          <p:cNvSpPr/>
          <p:nvPr/>
        </p:nvSpPr>
        <p:spPr>
          <a:xfrm>
            <a:off x="7850913" y="4015653"/>
            <a:ext cx="3214793" cy="550356"/>
          </a:xfrm>
          <a:prstGeom prst="rect">
            <a:avLst/>
          </a:prstGeom>
          <a:blipFill>
            <a:blip r:embed="rId6" cstate="print"/>
            <a:stretch>
              <a:fillRect/>
            </a:stretch>
          </a:blipFill>
        </p:spPr>
        <p:txBody>
          <a:bodyPr wrap="square" lIns="0" tIns="0" rIns="0" bIns="0" rtlCol="0"/>
          <a:lstStyle/>
          <a:p>
            <a:endParaRPr sz="1800"/>
          </a:p>
        </p:txBody>
      </p:sp>
      <p:sp>
        <p:nvSpPr>
          <p:cNvPr id="10" name="Title 5">
            <a:extLst>
              <a:ext uri="{FF2B5EF4-FFF2-40B4-BE49-F238E27FC236}">
                <a16:creationId xmlns:a16="http://schemas.microsoft.com/office/drawing/2014/main" id="{53B9AA25-F4F3-46B7-819B-E8EAC73F7CC1}"/>
              </a:ext>
            </a:extLst>
          </p:cNvPr>
          <p:cNvSpPr>
            <a:spLocks noGrp="1"/>
          </p:cNvSpPr>
          <p:nvPr>
            <p:ph type="title"/>
          </p:nvPr>
        </p:nvSpPr>
        <p:spPr>
          <a:xfrm>
            <a:off x="7748653" y="1358825"/>
            <a:ext cx="3104877" cy="496051"/>
          </a:xfrm>
        </p:spPr>
        <p:txBody>
          <a:bodyPr/>
          <a:lstStyle/>
          <a:p>
            <a:r>
              <a:rPr lang="en-IN"/>
              <a:t>Zero tensor multiplication bug</a:t>
            </a:r>
            <a:endParaRPr lang="en-CA"/>
          </a:p>
        </p:txBody>
      </p:sp>
    </p:spTree>
  </p:cSld>
  <p:clrMapOvr>
    <a:masterClrMapping/>
  </p:clrMapOvr>
  <mc:AlternateContent xmlns:mc="http://schemas.openxmlformats.org/markup-compatibility/2006" xmlns:p14="http://schemas.microsoft.com/office/powerpoint/2010/main">
    <mc:Choice Requires="p14">
      <p:transition spd="slow" p14:dur="2000" advTm="34495"/>
    </mc:Choice>
    <mc:Fallback xmlns="">
      <p:transition spd="slow" advTm="34495"/>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B3D8F78-FA13-4C52-A85E-E5D09EA1366C}"/>
              </a:ext>
            </a:extLst>
          </p:cNvPr>
          <p:cNvSpPr txBox="1"/>
          <p:nvPr/>
        </p:nvSpPr>
        <p:spPr>
          <a:xfrm>
            <a:off x="1255782" y="4725014"/>
            <a:ext cx="4304180" cy="1323439"/>
          </a:xfrm>
          <a:prstGeom prst="rect">
            <a:avLst/>
          </a:prstGeom>
          <a:noFill/>
        </p:spPr>
        <p:txBody>
          <a:bodyPr wrap="square">
            <a:spAutoFit/>
          </a:bodyPr>
          <a:lstStyle/>
          <a:p>
            <a:pPr algn="ctr"/>
            <a:r>
              <a:rPr lang="en-US" sz="1800" err="1">
                <a:latin typeface="ArialMT"/>
              </a:rPr>
              <a:t>Pytorch</a:t>
            </a:r>
            <a:r>
              <a:rPr lang="en-US" sz="1800">
                <a:latin typeface="ArialMT"/>
              </a:rPr>
              <a:t> training for GCN</a:t>
            </a:r>
          </a:p>
          <a:p>
            <a:pPr algn="ctr"/>
            <a:endParaRPr lang="en-US" sz="2000">
              <a:latin typeface="ArialMT"/>
            </a:endParaRPr>
          </a:p>
          <a:p>
            <a:pPr algn="ctr"/>
            <a:r>
              <a:rPr lang="en-US" sz="2000">
                <a:latin typeface="ArialMT"/>
              </a:rPr>
              <a:t>Training time = 4.22</a:t>
            </a:r>
          </a:p>
          <a:p>
            <a:pPr algn="ctr"/>
            <a:r>
              <a:rPr lang="en-US" sz="2000" err="1">
                <a:latin typeface="ArialMT"/>
              </a:rPr>
              <a:t>Test_RMSE</a:t>
            </a:r>
            <a:r>
              <a:rPr lang="en-US" sz="2000">
                <a:latin typeface="ArialMT"/>
              </a:rPr>
              <a:t> = 50.8</a:t>
            </a:r>
            <a:endParaRPr lang="en-CA" sz="2000"/>
          </a:p>
        </p:txBody>
      </p:sp>
      <p:pic>
        <p:nvPicPr>
          <p:cNvPr id="6" name="Picture 5">
            <a:extLst>
              <a:ext uri="{FF2B5EF4-FFF2-40B4-BE49-F238E27FC236}">
                <a16:creationId xmlns:a16="http://schemas.microsoft.com/office/drawing/2014/main" id="{CF3F1B64-542C-4768-8B42-1FFD7D1078A6}"/>
              </a:ext>
            </a:extLst>
          </p:cNvPr>
          <p:cNvPicPr>
            <a:picLocks noChangeAspect="1"/>
          </p:cNvPicPr>
          <p:nvPr/>
        </p:nvPicPr>
        <p:blipFill>
          <a:blip r:embed="rId3"/>
          <a:stretch>
            <a:fillRect/>
          </a:stretch>
        </p:blipFill>
        <p:spPr>
          <a:xfrm>
            <a:off x="330737" y="1315064"/>
            <a:ext cx="5229225" cy="3409950"/>
          </a:xfrm>
          <a:prstGeom prst="rect">
            <a:avLst/>
          </a:prstGeom>
        </p:spPr>
      </p:pic>
      <p:sp>
        <p:nvSpPr>
          <p:cNvPr id="8" name="Google Shape;112;g1113f4fa40d_0_95">
            <a:extLst>
              <a:ext uri="{FF2B5EF4-FFF2-40B4-BE49-F238E27FC236}">
                <a16:creationId xmlns:a16="http://schemas.microsoft.com/office/drawing/2014/main" id="{0DC9DDC0-7CB1-4617-AB0E-55E6E1E10E56}"/>
              </a:ext>
            </a:extLst>
          </p:cNvPr>
          <p:cNvSpPr txBox="1"/>
          <p:nvPr/>
        </p:nvSpPr>
        <p:spPr>
          <a:xfrm>
            <a:off x="9369287" y="111610"/>
            <a:ext cx="3000000" cy="5094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IN" sz="1100">
                <a:solidFill>
                  <a:schemeClr val="dk1"/>
                </a:solidFill>
                <a:highlight>
                  <a:srgbClr val="E3F2FD"/>
                </a:highlight>
              </a:rPr>
              <a:t>Epoch: 121 Loss: 76687720.0000</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122 Loss: 122621152.0000</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123 Loss: 10058780.0000</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124 Loss: 7382360.0000</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125 Loss: 42120364.0000</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126 Loss: -87239432.0000</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127 Loss: -129679248.0000</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128 Loss: 126353288.0000</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129 Loss: -220868816.0000</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130 Loss: 36751176.0000</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131 Loss: -61887348.0000</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132 Loss: 162319296.0000</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133 Loss: 136983264.0000</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134 Loss: -15181433.0000</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135 Loss: -96868808.0000</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136 Loss: -45682848.0000</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137 Loss: 136753920.0000</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138 Loss: -253750928.0000</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139 Loss: 65483944.0000</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140 Loss: 20876564.0000</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141 Loss: 107623504.0000</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142 Loss: 58720616.0000</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143 Loss: 67654168.0000</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144 Loss: 106966208.0000</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145 Loss: -6814842.0000</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146 Loss: 151497632.0000</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147 Loss: -73384088.0000</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148 Loss: 69881312.0000</a:t>
            </a:r>
            <a:endParaRPr sz="1100">
              <a:solidFill>
                <a:schemeClr val="dk1"/>
              </a:solidFill>
              <a:highlight>
                <a:srgbClr val="E3F2FD"/>
              </a:highlight>
            </a:endParaRPr>
          </a:p>
          <a:p>
            <a:pPr marL="0" lvl="0" indent="0" algn="l" rtl="0">
              <a:lnSpc>
                <a:spcPct val="115000"/>
              </a:lnSpc>
              <a:spcBef>
                <a:spcPts val="0"/>
              </a:spcBef>
              <a:spcAft>
                <a:spcPts val="0"/>
              </a:spcAft>
              <a:buNone/>
            </a:pPr>
            <a:r>
              <a:rPr lang="en-IN" sz="1100">
                <a:solidFill>
                  <a:schemeClr val="dk1"/>
                </a:solidFill>
                <a:highlight>
                  <a:srgbClr val="E3F2FD"/>
                </a:highlight>
              </a:rPr>
              <a:t>Epoch: 149 Loss: 80237912.0000</a:t>
            </a:r>
            <a:endParaRPr sz="1100">
              <a:solidFill>
                <a:schemeClr val="dk1"/>
              </a:solidFill>
              <a:highlight>
                <a:srgbClr val="E3F2FD"/>
              </a:highlight>
            </a:endParaRPr>
          </a:p>
        </p:txBody>
      </p:sp>
      <p:sp>
        <p:nvSpPr>
          <p:cNvPr id="9" name="Google Shape;111;g1113f4fa40d_0_95">
            <a:extLst>
              <a:ext uri="{FF2B5EF4-FFF2-40B4-BE49-F238E27FC236}">
                <a16:creationId xmlns:a16="http://schemas.microsoft.com/office/drawing/2014/main" id="{E18ACBCB-1F53-4484-B5AA-10418DB0A59D}"/>
              </a:ext>
            </a:extLst>
          </p:cNvPr>
          <p:cNvSpPr txBox="1"/>
          <p:nvPr/>
        </p:nvSpPr>
        <p:spPr>
          <a:xfrm>
            <a:off x="6632039" y="0"/>
            <a:ext cx="2569404" cy="695572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IN" sz="1100">
                <a:solidFill>
                  <a:schemeClr val="dk1"/>
                </a:solidFill>
                <a:highlight>
                  <a:srgbClr val="E3F2FD"/>
                </a:highlight>
              </a:rPr>
              <a:t>Epoch: 81 Loss: 70252160.0000</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82 Loss: -305522912.0000</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83 Loss: 46380312.0000</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84 Loss: 160813776.0000</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85 Loss: 52756400.0000</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86 Loss: -117721264.0000</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87 Loss: -88768416.0000</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88 Loss: -129376504.0000</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89 Loss: 69403984.0000</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90 Loss: 154112064.0000</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91 Loss: -52687252.0000</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92 Loss: -52762532.0000</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93 Loss: -79650216.0000</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94 Loss: -19431896.0000</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95 Loss: -17000588.0000</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96 Loss: 45309320.0000</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97 Loss: -26707916.0000</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98 Loss: 144829616.0000</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99 Loss: 161177200.0000</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100 Loss: -98503992.0000</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101 Loss: -96908088.0000</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102 Loss: -28793308.0000</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103 Loss: 17095000.0000</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104 Loss: 46950820.0000</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105 Loss: 54918232.0000</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106 Loss: 1236.5186</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107 Loss: 92077584.0000</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108 Loss: 148256592.0000</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109 Loss: 82389408.0000</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110 Loss: -92805336.0000</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111 Loss: -95151504.0000</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112 Loss: 13480734.0000</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113 Loss: -25016712.0000</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114 Loss: 151563600.0000</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115 Loss: 310686784.0000</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116 Loss: -4376353.0000</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117 Loss: 128781856.0000</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118 Loss: -192973664.0000</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119 Loss: 45535420.0000</a:t>
            </a:r>
            <a:endParaRPr sz="1100">
              <a:solidFill>
                <a:schemeClr val="dk1"/>
              </a:solidFill>
              <a:highlight>
                <a:srgbClr val="E3F2FD"/>
              </a:highlight>
            </a:endParaRPr>
          </a:p>
          <a:p>
            <a:pPr marL="0" lvl="0" indent="0" algn="l" rtl="0">
              <a:spcBef>
                <a:spcPts val="0"/>
              </a:spcBef>
              <a:spcAft>
                <a:spcPts val="0"/>
              </a:spcAft>
              <a:buNone/>
            </a:pPr>
            <a:r>
              <a:rPr lang="en-IN" sz="1100">
                <a:solidFill>
                  <a:schemeClr val="dk1"/>
                </a:solidFill>
                <a:highlight>
                  <a:srgbClr val="E3F2FD"/>
                </a:highlight>
              </a:rPr>
              <a:t>Epoch: 120 Loss: -9157298.0000</a:t>
            </a:r>
            <a:endParaRPr/>
          </a:p>
        </p:txBody>
      </p:sp>
      <p:sp>
        <p:nvSpPr>
          <p:cNvPr id="10" name="Google Shape;113;g1113f4fa40d_0_95">
            <a:extLst>
              <a:ext uri="{FF2B5EF4-FFF2-40B4-BE49-F238E27FC236}">
                <a16:creationId xmlns:a16="http://schemas.microsoft.com/office/drawing/2014/main" id="{54988BA4-021E-4EC0-8497-FC3257C90E95}"/>
              </a:ext>
            </a:extLst>
          </p:cNvPr>
          <p:cNvSpPr txBox="1"/>
          <p:nvPr/>
        </p:nvSpPr>
        <p:spPr>
          <a:xfrm>
            <a:off x="9252396" y="5402643"/>
            <a:ext cx="2753947" cy="615523"/>
          </a:xfrm>
          <a:prstGeom prst="rect">
            <a:avLst/>
          </a:prstGeom>
          <a:noFill/>
          <a:ln w="9525" cap="flat" cmpd="sng">
            <a:solidFill>
              <a:srgbClr val="FF0000"/>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IN" err="1">
                <a:solidFill>
                  <a:srgbClr val="FF0000"/>
                </a:solidFill>
              </a:rPr>
              <a:t>Crypten</a:t>
            </a:r>
            <a:r>
              <a:rPr lang="en-IN">
                <a:solidFill>
                  <a:srgbClr val="FF0000"/>
                </a:solidFill>
              </a:rPr>
              <a:t> training in fixed point doesn’t converge for GCN.</a:t>
            </a:r>
            <a:endParaRPr>
              <a:solidFill>
                <a:srgbClr val="FF0000"/>
              </a:solidFill>
            </a:endParaRPr>
          </a:p>
        </p:txBody>
      </p:sp>
      <p:sp>
        <p:nvSpPr>
          <p:cNvPr id="13" name="Title 1">
            <a:extLst>
              <a:ext uri="{FF2B5EF4-FFF2-40B4-BE49-F238E27FC236}">
                <a16:creationId xmlns:a16="http://schemas.microsoft.com/office/drawing/2014/main" id="{B4C2A721-B6A9-42A4-A9DB-33D1B7ABD7A9}"/>
              </a:ext>
            </a:extLst>
          </p:cNvPr>
          <p:cNvSpPr txBox="1">
            <a:spLocks noGrp="1"/>
          </p:cNvSpPr>
          <p:nvPr>
            <p:ph type="title"/>
          </p:nvPr>
        </p:nvSpPr>
        <p:spPr>
          <a:xfrm>
            <a:off x="330737" y="168471"/>
            <a:ext cx="9799983" cy="95046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sz="4000"/>
              <a:t>Training for GCN</a:t>
            </a:r>
            <a:endParaRPr lang="en-CA" sz="4000"/>
          </a:p>
        </p:txBody>
      </p:sp>
      <p:sp>
        <p:nvSpPr>
          <p:cNvPr id="11" name="object 4">
            <a:extLst>
              <a:ext uri="{FF2B5EF4-FFF2-40B4-BE49-F238E27FC236}">
                <a16:creationId xmlns:a16="http://schemas.microsoft.com/office/drawing/2014/main" id="{EA1BF4F9-E2B4-4B09-BB04-1364865038B2}"/>
              </a:ext>
            </a:extLst>
          </p:cNvPr>
          <p:cNvSpPr/>
          <p:nvPr/>
        </p:nvSpPr>
        <p:spPr>
          <a:xfrm>
            <a:off x="9948392" y="6212832"/>
            <a:ext cx="1841789" cy="476697"/>
          </a:xfrm>
          <a:prstGeom prst="rect">
            <a:avLst/>
          </a:prstGeom>
          <a:blipFill>
            <a:blip r:embed="rId4" cstate="print"/>
            <a:stretch>
              <a:fillRect/>
            </a:stretch>
          </a:blipFill>
        </p:spPr>
        <p:txBody>
          <a:bodyPr wrap="square" lIns="0" tIns="0" rIns="0" bIns="0" rtlCol="0"/>
          <a:lstStyle/>
          <a:p>
            <a:endParaRPr sz="1800"/>
          </a:p>
        </p:txBody>
      </p:sp>
    </p:spTree>
    <p:extLst>
      <p:ext uri="{BB962C8B-B14F-4D97-AF65-F5344CB8AC3E}">
        <p14:creationId xmlns:p14="http://schemas.microsoft.com/office/powerpoint/2010/main" val="2180088247"/>
      </p:ext>
    </p:extLst>
  </p:cSld>
  <p:clrMapOvr>
    <a:masterClrMapping/>
  </p:clrMapOvr>
  <mc:AlternateContent xmlns:mc="http://schemas.openxmlformats.org/markup-compatibility/2006" xmlns:p14="http://schemas.microsoft.com/office/powerpoint/2010/main">
    <mc:Choice Requires="p14">
      <p:transition spd="slow" p14:dur="2000" advTm="12757"/>
    </mc:Choice>
    <mc:Fallback xmlns="">
      <p:transition spd="slow" advTm="12757"/>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pic>
        <p:nvPicPr>
          <p:cNvPr id="163" name="Google Shape;163;g1113f4fa40d_0_22"/>
          <p:cNvPicPr preferRelativeResize="0"/>
          <p:nvPr/>
        </p:nvPicPr>
        <p:blipFill rotWithShape="1">
          <a:blip r:embed="rId3">
            <a:alphaModFix/>
          </a:blip>
          <a:srcRect/>
          <a:stretch/>
        </p:blipFill>
        <p:spPr>
          <a:xfrm>
            <a:off x="903107" y="1297666"/>
            <a:ext cx="4817235" cy="2649387"/>
          </a:xfrm>
          <a:prstGeom prst="rect">
            <a:avLst/>
          </a:prstGeom>
          <a:noFill/>
          <a:ln>
            <a:noFill/>
          </a:ln>
        </p:spPr>
      </p:pic>
      <p:pic>
        <p:nvPicPr>
          <p:cNvPr id="164" name="Google Shape;164;g1113f4fa40d_0_22"/>
          <p:cNvPicPr preferRelativeResize="0"/>
          <p:nvPr/>
        </p:nvPicPr>
        <p:blipFill rotWithShape="1">
          <a:blip r:embed="rId4">
            <a:alphaModFix/>
          </a:blip>
          <a:srcRect/>
          <a:stretch/>
        </p:blipFill>
        <p:spPr>
          <a:xfrm>
            <a:off x="6297081" y="1297665"/>
            <a:ext cx="4598504" cy="2649388"/>
          </a:xfrm>
          <a:prstGeom prst="rect">
            <a:avLst/>
          </a:prstGeom>
          <a:noFill/>
          <a:ln>
            <a:noFill/>
          </a:ln>
        </p:spPr>
      </p:pic>
      <p:pic>
        <p:nvPicPr>
          <p:cNvPr id="165" name="Google Shape;165;g1113f4fa40d_0_22"/>
          <p:cNvPicPr preferRelativeResize="0"/>
          <p:nvPr/>
        </p:nvPicPr>
        <p:blipFill rotWithShape="1">
          <a:blip r:embed="rId5">
            <a:alphaModFix/>
          </a:blip>
          <a:srcRect/>
          <a:stretch/>
        </p:blipFill>
        <p:spPr>
          <a:xfrm>
            <a:off x="903107" y="4061962"/>
            <a:ext cx="4602703" cy="2598214"/>
          </a:xfrm>
          <a:prstGeom prst="rect">
            <a:avLst/>
          </a:prstGeom>
          <a:noFill/>
          <a:ln>
            <a:noFill/>
          </a:ln>
        </p:spPr>
      </p:pic>
      <p:pic>
        <p:nvPicPr>
          <p:cNvPr id="166" name="Google Shape;166;g1113f4fa40d_0_22"/>
          <p:cNvPicPr preferRelativeResize="0"/>
          <p:nvPr/>
        </p:nvPicPr>
        <p:blipFill rotWithShape="1">
          <a:blip r:embed="rId6">
            <a:alphaModFix/>
          </a:blip>
          <a:srcRect/>
          <a:stretch/>
        </p:blipFill>
        <p:spPr>
          <a:xfrm>
            <a:off x="6096000" y="4081233"/>
            <a:ext cx="5175244" cy="2578943"/>
          </a:xfrm>
          <a:prstGeom prst="rect">
            <a:avLst/>
          </a:prstGeom>
          <a:noFill/>
          <a:ln>
            <a:noFill/>
          </a:ln>
        </p:spPr>
      </p:pic>
      <p:sp>
        <p:nvSpPr>
          <p:cNvPr id="171" name="Google Shape;171;g1113f4fa40d_0_22"/>
          <p:cNvSpPr txBox="1"/>
          <p:nvPr/>
        </p:nvSpPr>
        <p:spPr>
          <a:xfrm>
            <a:off x="433957" y="295382"/>
            <a:ext cx="11726249" cy="58620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None/>
            </a:pPr>
            <a:r>
              <a:rPr lang="en-IN" sz="4000" b="0" i="0" u="none" strike="noStrike" cap="none">
                <a:solidFill>
                  <a:srgbClr val="000000"/>
                </a:solidFill>
                <a:latin typeface="+mj-lt"/>
                <a:ea typeface="Calibri"/>
                <a:cs typeface="Calibri"/>
                <a:sym typeface="Calibri"/>
              </a:rPr>
              <a:t>Short-term temporal dependencies within a day</a:t>
            </a:r>
            <a:endParaRPr sz="1600" b="0" i="0" u="none" strike="noStrike" cap="none">
              <a:solidFill>
                <a:srgbClr val="000000"/>
              </a:solidFill>
              <a:latin typeface="+mj-lt"/>
              <a:ea typeface="Calibri"/>
              <a:cs typeface="Calibri"/>
              <a:sym typeface="Calibri"/>
            </a:endParaRPr>
          </a:p>
        </p:txBody>
      </p:sp>
      <p:sp>
        <p:nvSpPr>
          <p:cNvPr id="172" name="Google Shape;172;g1113f4fa40d_0_22"/>
          <p:cNvSpPr/>
          <p:nvPr/>
        </p:nvSpPr>
        <p:spPr>
          <a:xfrm>
            <a:off x="1616703" y="939036"/>
            <a:ext cx="2843979" cy="487441"/>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None/>
            </a:pPr>
            <a:r>
              <a:rPr lang="en-IN" sz="1800">
                <a:latin typeface="Calibri"/>
                <a:ea typeface="Calibri"/>
                <a:cs typeface="Calibri"/>
                <a:sym typeface="Calibri"/>
              </a:rPr>
              <a:t>Bus sensors</a:t>
            </a:r>
            <a:endParaRPr sz="1800" b="0" i="0" u="none" strike="noStrike" cap="none">
              <a:solidFill>
                <a:srgbClr val="000000"/>
              </a:solidFill>
              <a:latin typeface="Arial"/>
              <a:ea typeface="Arial"/>
              <a:cs typeface="Arial"/>
              <a:sym typeface="Arial"/>
            </a:endParaRPr>
          </a:p>
        </p:txBody>
      </p:sp>
      <p:sp>
        <p:nvSpPr>
          <p:cNvPr id="173" name="Google Shape;173;g1113f4fa40d_0_22"/>
          <p:cNvSpPr/>
          <p:nvPr/>
        </p:nvSpPr>
        <p:spPr>
          <a:xfrm>
            <a:off x="6762842" y="881582"/>
            <a:ext cx="3308190" cy="516699"/>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None/>
            </a:pPr>
            <a:r>
              <a:rPr lang="en-IN" sz="1800" b="0" i="0" u="none" strike="noStrike" cap="none" dirty="0">
                <a:solidFill>
                  <a:srgbClr val="000000"/>
                </a:solidFill>
                <a:latin typeface="Calibri"/>
                <a:ea typeface="Calibri"/>
                <a:cs typeface="Calibri"/>
                <a:sym typeface="Calibri"/>
              </a:rPr>
              <a:t>Static sensors</a:t>
            </a:r>
            <a:endParaRPr sz="1800" b="0" i="0" u="none" strike="noStrike" cap="none" dirty="0">
              <a:solidFill>
                <a:srgbClr val="000000"/>
              </a:solidFill>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slow" p14:dur="2000" advTm="38531"/>
    </mc:Choice>
    <mc:Fallback xmlns="">
      <p:transition spd="slow" advTm="38531"/>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pic>
        <p:nvPicPr>
          <p:cNvPr id="205" name="Google Shape;205;g1113f4fa40d_0_84"/>
          <p:cNvPicPr preferRelativeResize="0"/>
          <p:nvPr/>
        </p:nvPicPr>
        <p:blipFill rotWithShape="1">
          <a:blip r:embed="rId3">
            <a:alphaModFix/>
          </a:blip>
          <a:srcRect/>
          <a:stretch/>
        </p:blipFill>
        <p:spPr>
          <a:xfrm>
            <a:off x="924337" y="1871483"/>
            <a:ext cx="9362661" cy="4251021"/>
          </a:xfrm>
          <a:prstGeom prst="rect">
            <a:avLst/>
          </a:prstGeom>
          <a:noFill/>
          <a:ln>
            <a:noFill/>
          </a:ln>
        </p:spPr>
      </p:pic>
      <p:sp>
        <p:nvSpPr>
          <p:cNvPr id="5" name="Google Shape;171;g1113f4fa40d_0_22">
            <a:extLst>
              <a:ext uri="{FF2B5EF4-FFF2-40B4-BE49-F238E27FC236}">
                <a16:creationId xmlns:a16="http://schemas.microsoft.com/office/drawing/2014/main" id="{C460CB5A-32B9-4164-AF24-0F6C4008D9AC}"/>
              </a:ext>
            </a:extLst>
          </p:cNvPr>
          <p:cNvSpPr txBox="1"/>
          <p:nvPr/>
        </p:nvSpPr>
        <p:spPr>
          <a:xfrm>
            <a:off x="261703" y="187448"/>
            <a:ext cx="10687930" cy="1096096"/>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None/>
            </a:pPr>
            <a:r>
              <a:rPr lang="en-IN" sz="4000" b="0" i="0" u="none" strike="noStrike" cap="none">
                <a:solidFill>
                  <a:srgbClr val="000000"/>
                </a:solidFill>
                <a:latin typeface="+mj-lt"/>
                <a:ea typeface="Calibri"/>
                <a:cs typeface="Calibri"/>
                <a:sym typeface="Calibri"/>
              </a:rPr>
              <a:t>Long-term temporal dependencies </a:t>
            </a:r>
            <a:endParaRPr sz="1600" b="0" i="0" u="none" strike="noStrike" cap="none">
              <a:solidFill>
                <a:srgbClr val="000000"/>
              </a:solidFill>
              <a:latin typeface="+mj-lt"/>
              <a:ea typeface="Calibri"/>
              <a:cs typeface="Calibri"/>
              <a:sym typeface="Calibri"/>
            </a:endParaRPr>
          </a:p>
        </p:txBody>
      </p:sp>
    </p:spTree>
  </p:cSld>
  <p:clrMapOvr>
    <a:masterClrMapping/>
  </p:clrMapOvr>
  <mc:AlternateContent xmlns:mc="http://schemas.openxmlformats.org/markup-compatibility/2006" xmlns:p14="http://schemas.microsoft.com/office/powerpoint/2010/main">
    <mc:Choice Requires="p14">
      <p:transition spd="slow" p14:dur="2000" advTm="32773"/>
    </mc:Choice>
    <mc:Fallback xmlns="">
      <p:transition spd="slow" advTm="32773"/>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5"/>
          <p:cNvSpPr txBox="1"/>
          <p:nvPr/>
        </p:nvSpPr>
        <p:spPr>
          <a:xfrm>
            <a:off x="390819" y="237960"/>
            <a:ext cx="7202677" cy="696318"/>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None/>
            </a:pPr>
            <a:r>
              <a:rPr lang="en-IN" sz="4000" b="0" i="0" u="none" strike="noStrike" cap="none" err="1">
                <a:solidFill>
                  <a:srgbClr val="000000"/>
                </a:solidFill>
                <a:latin typeface="+mj-lt"/>
                <a:ea typeface="Calibri"/>
                <a:cs typeface="Calibri"/>
                <a:sym typeface="Calibri"/>
              </a:rPr>
              <a:t>ConvLSTM</a:t>
            </a:r>
            <a:r>
              <a:rPr lang="en-IN" sz="4000" b="0" i="0" u="none" strike="noStrike" cap="none">
                <a:solidFill>
                  <a:srgbClr val="000000"/>
                </a:solidFill>
                <a:latin typeface="+mj-lt"/>
                <a:ea typeface="Calibri"/>
                <a:cs typeface="Calibri"/>
                <a:sym typeface="Calibri"/>
              </a:rPr>
              <a:t> </a:t>
            </a:r>
            <a:r>
              <a:rPr lang="en-IN" sz="4000">
                <a:latin typeface="+mj-lt"/>
                <a:ea typeface="Calibri"/>
                <a:cs typeface="Calibri"/>
                <a:sym typeface="Calibri"/>
              </a:rPr>
              <a:t>for interpolation</a:t>
            </a:r>
            <a:endParaRPr sz="1600" b="0" i="0" u="none" strike="noStrike" cap="none">
              <a:solidFill>
                <a:srgbClr val="000000"/>
              </a:solidFill>
              <a:latin typeface="+mj-lt"/>
              <a:ea typeface="Calibri"/>
              <a:cs typeface="Calibri"/>
              <a:sym typeface="Calibri"/>
            </a:endParaRPr>
          </a:p>
        </p:txBody>
      </p:sp>
      <p:pic>
        <p:nvPicPr>
          <p:cNvPr id="230" name="Google Shape;230;p5"/>
          <p:cNvPicPr preferRelativeResize="0"/>
          <p:nvPr/>
        </p:nvPicPr>
        <p:blipFill rotWithShape="1">
          <a:blip r:embed="rId3">
            <a:alphaModFix/>
          </a:blip>
          <a:srcRect/>
          <a:stretch/>
        </p:blipFill>
        <p:spPr>
          <a:xfrm>
            <a:off x="327625" y="1589948"/>
            <a:ext cx="5894978" cy="4318720"/>
          </a:xfrm>
          <a:prstGeom prst="rect">
            <a:avLst/>
          </a:prstGeom>
          <a:noFill/>
          <a:ln>
            <a:noFill/>
          </a:ln>
        </p:spPr>
      </p:pic>
      <p:pic>
        <p:nvPicPr>
          <p:cNvPr id="3" name="Picture 2">
            <a:extLst>
              <a:ext uri="{FF2B5EF4-FFF2-40B4-BE49-F238E27FC236}">
                <a16:creationId xmlns:a16="http://schemas.microsoft.com/office/drawing/2014/main" id="{486420BF-4068-4572-AAE9-9D0491CE1FB8}"/>
              </a:ext>
            </a:extLst>
          </p:cNvPr>
          <p:cNvPicPr>
            <a:picLocks noChangeAspect="1"/>
          </p:cNvPicPr>
          <p:nvPr/>
        </p:nvPicPr>
        <p:blipFill>
          <a:blip r:embed="rId4"/>
          <a:stretch>
            <a:fillRect/>
          </a:stretch>
        </p:blipFill>
        <p:spPr>
          <a:xfrm>
            <a:off x="7434470" y="3850854"/>
            <a:ext cx="4429905" cy="1845145"/>
          </a:xfrm>
          <a:prstGeom prst="rect">
            <a:avLst/>
          </a:prstGeom>
        </p:spPr>
      </p:pic>
      <p:pic>
        <p:nvPicPr>
          <p:cNvPr id="5" name="Picture 4">
            <a:extLst>
              <a:ext uri="{FF2B5EF4-FFF2-40B4-BE49-F238E27FC236}">
                <a16:creationId xmlns:a16="http://schemas.microsoft.com/office/drawing/2014/main" id="{3181D811-71B4-4E80-88F5-8CF1D5791125}"/>
              </a:ext>
            </a:extLst>
          </p:cNvPr>
          <p:cNvPicPr>
            <a:picLocks noChangeAspect="1"/>
          </p:cNvPicPr>
          <p:nvPr/>
        </p:nvPicPr>
        <p:blipFill>
          <a:blip r:embed="rId5"/>
          <a:stretch>
            <a:fillRect/>
          </a:stretch>
        </p:blipFill>
        <p:spPr>
          <a:xfrm>
            <a:off x="6751983" y="1295283"/>
            <a:ext cx="5272460" cy="1610497"/>
          </a:xfrm>
          <a:prstGeom prst="rect">
            <a:avLst/>
          </a:prstGeom>
        </p:spPr>
      </p:pic>
      <p:sp>
        <p:nvSpPr>
          <p:cNvPr id="10" name="TextBox 9">
            <a:extLst>
              <a:ext uri="{FF2B5EF4-FFF2-40B4-BE49-F238E27FC236}">
                <a16:creationId xmlns:a16="http://schemas.microsoft.com/office/drawing/2014/main" id="{599F57C9-FDB3-4DF0-B10F-9FD16420052E}"/>
              </a:ext>
            </a:extLst>
          </p:cNvPr>
          <p:cNvSpPr txBox="1"/>
          <p:nvPr/>
        </p:nvSpPr>
        <p:spPr>
          <a:xfrm>
            <a:off x="654327" y="5968616"/>
            <a:ext cx="6097656" cy="307777"/>
          </a:xfrm>
          <a:prstGeom prst="rect">
            <a:avLst/>
          </a:prstGeom>
          <a:noFill/>
        </p:spPr>
        <p:txBody>
          <a:bodyPr wrap="square">
            <a:spAutoFit/>
          </a:bodyPr>
          <a:lstStyle/>
          <a:p>
            <a:r>
              <a:rPr lang="en-CA"/>
              <a:t>The Spatiotemporal Deep Learning model for Interpolating</a:t>
            </a:r>
          </a:p>
        </p:txBody>
      </p:sp>
      <p:sp>
        <p:nvSpPr>
          <p:cNvPr id="12" name="TextBox 11">
            <a:extLst>
              <a:ext uri="{FF2B5EF4-FFF2-40B4-BE49-F238E27FC236}">
                <a16:creationId xmlns:a16="http://schemas.microsoft.com/office/drawing/2014/main" id="{6E8820F2-58BD-4B22-8227-57FB26F2A678}"/>
              </a:ext>
            </a:extLst>
          </p:cNvPr>
          <p:cNvSpPr txBox="1"/>
          <p:nvPr/>
        </p:nvSpPr>
        <p:spPr>
          <a:xfrm>
            <a:off x="7745188" y="2905780"/>
            <a:ext cx="3808467" cy="523220"/>
          </a:xfrm>
          <a:prstGeom prst="rect">
            <a:avLst/>
          </a:prstGeom>
          <a:noFill/>
        </p:spPr>
        <p:txBody>
          <a:bodyPr wrap="square">
            <a:spAutoFit/>
          </a:bodyPr>
          <a:lstStyle/>
          <a:p>
            <a:r>
              <a:rPr lang="en-CA"/>
              <a:t>Encoding-Forecasting </a:t>
            </a:r>
            <a:r>
              <a:rPr lang="en-CA" err="1"/>
              <a:t>ConvLSTM</a:t>
            </a:r>
            <a:r>
              <a:rPr lang="en-CA"/>
              <a:t> structure for spatiotemporal sequence</a:t>
            </a:r>
          </a:p>
        </p:txBody>
      </p:sp>
      <p:sp>
        <p:nvSpPr>
          <p:cNvPr id="14" name="TextBox 13">
            <a:extLst>
              <a:ext uri="{FF2B5EF4-FFF2-40B4-BE49-F238E27FC236}">
                <a16:creationId xmlns:a16="http://schemas.microsoft.com/office/drawing/2014/main" id="{6DC3ADCE-D6F6-41EF-805B-C9EDF2D91411}"/>
              </a:ext>
            </a:extLst>
          </p:cNvPr>
          <p:cNvSpPr txBox="1"/>
          <p:nvPr/>
        </p:nvSpPr>
        <p:spPr>
          <a:xfrm>
            <a:off x="8122170" y="5696876"/>
            <a:ext cx="3431485" cy="523220"/>
          </a:xfrm>
          <a:prstGeom prst="rect">
            <a:avLst/>
          </a:prstGeom>
          <a:noFill/>
        </p:spPr>
        <p:txBody>
          <a:bodyPr wrap="square">
            <a:spAutoFit/>
          </a:bodyPr>
          <a:lstStyle/>
          <a:p>
            <a:r>
              <a:rPr lang="en-CA"/>
              <a:t>The architecture of a common LSTM layer with three consecutive LSTM cells.</a:t>
            </a:r>
          </a:p>
        </p:txBody>
      </p:sp>
      <p:pic>
        <p:nvPicPr>
          <p:cNvPr id="13" name="Picture 12">
            <a:extLst>
              <a:ext uri="{FF2B5EF4-FFF2-40B4-BE49-F238E27FC236}">
                <a16:creationId xmlns:a16="http://schemas.microsoft.com/office/drawing/2014/main" id="{D67BB25B-B1BA-419E-9077-FA7567D94FCB}"/>
              </a:ext>
            </a:extLst>
          </p:cNvPr>
          <p:cNvPicPr>
            <a:picLocks noChangeAspect="1"/>
          </p:cNvPicPr>
          <p:nvPr/>
        </p:nvPicPr>
        <p:blipFill>
          <a:blip r:embed="rId6"/>
          <a:stretch>
            <a:fillRect/>
          </a:stretch>
        </p:blipFill>
        <p:spPr>
          <a:xfrm>
            <a:off x="4579342" y="3570157"/>
            <a:ext cx="2050411" cy="1659857"/>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57990"/>
    </mc:Choice>
    <mc:Fallback xmlns="">
      <p:transition spd="slow" advTm="57990"/>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g1113f4fa40d_0_73"/>
          <p:cNvSpPr txBox="1"/>
          <p:nvPr/>
        </p:nvSpPr>
        <p:spPr>
          <a:xfrm>
            <a:off x="838080" y="365040"/>
            <a:ext cx="11257800" cy="132510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None/>
            </a:pPr>
            <a:r>
              <a:rPr lang="en-IN" sz="4000" b="0" i="0" u="none" strike="noStrike" cap="none">
                <a:solidFill>
                  <a:srgbClr val="000000"/>
                </a:solidFill>
                <a:latin typeface="+mj-lt"/>
                <a:ea typeface="Calibri"/>
                <a:cs typeface="Calibri"/>
                <a:sym typeface="Calibri"/>
              </a:rPr>
              <a:t>Extending to </a:t>
            </a:r>
            <a:r>
              <a:rPr lang="en-IN" sz="4000" b="0" i="0" u="none" strike="noStrike" cap="none" err="1">
                <a:solidFill>
                  <a:srgbClr val="000000"/>
                </a:solidFill>
                <a:latin typeface="+mj-lt"/>
                <a:ea typeface="Calibri"/>
                <a:cs typeface="Calibri"/>
                <a:sym typeface="Calibri"/>
              </a:rPr>
              <a:t>Spatio</a:t>
            </a:r>
            <a:r>
              <a:rPr lang="en-IN" sz="4000" b="0" i="0" u="none" strike="noStrike" cap="none">
                <a:solidFill>
                  <a:srgbClr val="000000"/>
                </a:solidFill>
                <a:latin typeface="+mj-lt"/>
                <a:ea typeface="Calibri"/>
                <a:cs typeface="Calibri"/>
                <a:sym typeface="Calibri"/>
              </a:rPr>
              <a:t>-temporal models</a:t>
            </a:r>
            <a:endParaRPr sz="1600" b="0" i="0" u="none" strike="noStrike" cap="none">
              <a:solidFill>
                <a:srgbClr val="000000"/>
              </a:solidFill>
              <a:latin typeface="+mj-lt"/>
              <a:ea typeface="Calibri"/>
              <a:cs typeface="Calibri"/>
              <a:sym typeface="Calibri"/>
            </a:endParaRPr>
          </a:p>
        </p:txBody>
      </p:sp>
      <p:graphicFrame>
        <p:nvGraphicFramePr>
          <p:cNvPr id="224" name="Google Shape;224;g1113f4fa40d_0_73"/>
          <p:cNvGraphicFramePr/>
          <p:nvPr>
            <p:extLst>
              <p:ext uri="{D42A27DB-BD31-4B8C-83A1-F6EECF244321}">
                <p14:modId xmlns:p14="http://schemas.microsoft.com/office/powerpoint/2010/main" val="770682444"/>
              </p:ext>
            </p:extLst>
          </p:nvPr>
        </p:nvGraphicFramePr>
        <p:xfrm>
          <a:off x="968500" y="2345635"/>
          <a:ext cx="4994978" cy="2309920"/>
        </p:xfrm>
        <a:graphic>
          <a:graphicData uri="http://schemas.openxmlformats.org/drawingml/2006/table">
            <a:tbl>
              <a:tblPr>
                <a:noFill/>
                <a:tableStyleId>{7C0A8A6D-AD45-4E2E-AB73-C1C6D0D3BE2D}</a:tableStyleId>
              </a:tblPr>
              <a:tblGrid>
                <a:gridCol w="1449022">
                  <a:extLst>
                    <a:ext uri="{9D8B030D-6E8A-4147-A177-3AD203B41FA5}">
                      <a16:colId xmlns:a16="http://schemas.microsoft.com/office/drawing/2014/main" val="20000"/>
                    </a:ext>
                  </a:extLst>
                </a:gridCol>
                <a:gridCol w="1753340">
                  <a:extLst>
                    <a:ext uri="{9D8B030D-6E8A-4147-A177-3AD203B41FA5}">
                      <a16:colId xmlns:a16="http://schemas.microsoft.com/office/drawing/2014/main" val="20001"/>
                    </a:ext>
                  </a:extLst>
                </a:gridCol>
                <a:gridCol w="1792616">
                  <a:extLst>
                    <a:ext uri="{9D8B030D-6E8A-4147-A177-3AD203B41FA5}">
                      <a16:colId xmlns:a16="http://schemas.microsoft.com/office/drawing/2014/main" val="20002"/>
                    </a:ext>
                  </a:extLst>
                </a:gridCol>
              </a:tblGrid>
              <a:tr h="1016214">
                <a:tc>
                  <a:txBody>
                    <a:bodyPr/>
                    <a:lstStyle/>
                    <a:p>
                      <a:pPr marL="0" marR="0" lvl="0" indent="0" algn="l" rtl="0">
                        <a:lnSpc>
                          <a:spcPct val="100000"/>
                        </a:lnSpc>
                        <a:spcBef>
                          <a:spcPts val="0"/>
                        </a:spcBef>
                        <a:spcAft>
                          <a:spcPts val="0"/>
                        </a:spcAft>
                        <a:buNone/>
                      </a:pPr>
                      <a:r>
                        <a:rPr lang="en-IN" sz="1800" b="1" u="none" strike="noStrike" cap="none">
                          <a:solidFill>
                            <a:srgbClr val="FFFFFF"/>
                          </a:solidFill>
                          <a:latin typeface="Calibri"/>
                          <a:ea typeface="Calibri"/>
                          <a:cs typeface="Calibri"/>
                          <a:sym typeface="Calibri"/>
                        </a:rPr>
                        <a:t>MODEL</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4472C4"/>
                    </a:solidFill>
                  </a:tcPr>
                </a:tc>
                <a:tc>
                  <a:txBody>
                    <a:bodyPr/>
                    <a:lstStyle/>
                    <a:p>
                      <a:pPr marL="0" marR="0" lvl="0" indent="0" algn="l" rtl="0">
                        <a:lnSpc>
                          <a:spcPct val="100000"/>
                        </a:lnSpc>
                        <a:spcBef>
                          <a:spcPts val="0"/>
                        </a:spcBef>
                        <a:spcAft>
                          <a:spcPts val="0"/>
                        </a:spcAft>
                        <a:buNone/>
                      </a:pPr>
                      <a:r>
                        <a:rPr lang="en-IN" sz="1800" b="0" u="none" strike="noStrike" cap="none">
                          <a:solidFill>
                            <a:srgbClr val="FFFFFF"/>
                          </a:solidFill>
                          <a:latin typeface="Calibri"/>
                          <a:ea typeface="Calibri"/>
                          <a:cs typeface="Calibri"/>
                          <a:sym typeface="Calibri"/>
                        </a:rPr>
                        <a:t>TrainTime_plain</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4472C4"/>
                    </a:solidFill>
                  </a:tcPr>
                </a:tc>
                <a:tc>
                  <a:txBody>
                    <a:bodyPr/>
                    <a:lstStyle/>
                    <a:p>
                      <a:pPr marL="0" marR="0" lvl="0" indent="0" algn="l" rtl="0">
                        <a:lnSpc>
                          <a:spcPct val="100000"/>
                        </a:lnSpc>
                        <a:spcBef>
                          <a:spcPts val="0"/>
                        </a:spcBef>
                        <a:spcAft>
                          <a:spcPts val="0"/>
                        </a:spcAft>
                        <a:buNone/>
                      </a:pPr>
                      <a:r>
                        <a:rPr lang="en-IN" sz="1800" b="0" u="none" strike="noStrike" cap="none">
                          <a:solidFill>
                            <a:srgbClr val="FFFFFF"/>
                          </a:solidFill>
                          <a:latin typeface="Calibri"/>
                          <a:ea typeface="Calibri"/>
                          <a:cs typeface="Calibri"/>
                          <a:sym typeface="Calibri"/>
                        </a:rPr>
                        <a:t>TestRMSE_plain</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4472C4"/>
                    </a:solidFill>
                  </a:tcPr>
                </a:tc>
                <a:extLst>
                  <a:ext uri="{0D108BD9-81ED-4DB2-BD59-A6C34878D82A}">
                    <a16:rowId xmlns:a16="http://schemas.microsoft.com/office/drawing/2014/main" val="10000"/>
                  </a:ext>
                </a:extLst>
              </a:tr>
              <a:tr h="646853">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a:ea typeface="Calibri"/>
                          <a:cs typeface="Calibri"/>
                          <a:sym typeface="Calibri"/>
                        </a:rPr>
                        <a:t>GCN</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lgn="ctr">
                      <a:solidFill>
                        <a:srgbClr val="FFFFFF"/>
                      </a:solidFill>
                      <a:prstDash val="solid"/>
                      <a:round/>
                      <a:headEnd type="none" w="sm" len="sm"/>
                      <a:tailEnd type="none" w="sm" len="sm"/>
                    </a:lnR>
                    <a:lnT w="12225" cap="flat" cmpd="sng" algn="ctr">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CFD5E9"/>
                    </a:solidFill>
                  </a:tcPr>
                </a:tc>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a:ea typeface="Calibri"/>
                          <a:cs typeface="Calibri"/>
                          <a:sym typeface="Calibri"/>
                        </a:rPr>
                        <a:t>4.22</a:t>
                      </a:r>
                      <a:endParaRPr sz="1800" b="0" u="none" strike="noStrike" cap="none">
                        <a:solidFill>
                          <a:srgbClr val="000000"/>
                        </a:solidFill>
                        <a:latin typeface="Arial"/>
                        <a:ea typeface="Arial"/>
                        <a:cs typeface="Arial"/>
                        <a:sym typeface="Arial"/>
                      </a:endParaRPr>
                    </a:p>
                  </a:txBody>
                  <a:tcPr marL="91450" marR="91450" marT="45725" marB="45725">
                    <a:lnL w="12225" cap="flat" cmpd="sng" algn="ctr">
                      <a:solidFill>
                        <a:srgbClr val="FFFFFF"/>
                      </a:solidFill>
                      <a:prstDash val="solid"/>
                      <a:round/>
                      <a:headEnd type="none" w="sm" len="sm"/>
                      <a:tailEnd type="none" w="sm" len="sm"/>
                    </a:lnL>
                    <a:lnR w="12225" cap="flat" cmpd="sng" algn="ctr">
                      <a:solidFill>
                        <a:srgbClr val="FFFFFF"/>
                      </a:solidFill>
                      <a:prstDash val="solid"/>
                      <a:round/>
                      <a:headEnd type="none" w="sm" len="sm"/>
                      <a:tailEnd type="none" w="sm" len="sm"/>
                    </a:lnR>
                    <a:lnT w="12225" cap="flat" cmpd="sng" algn="ctr">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CFD5E9"/>
                    </a:solidFill>
                  </a:tcPr>
                </a:tc>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a:ea typeface="Calibri"/>
                          <a:cs typeface="Calibri"/>
                          <a:sym typeface="Calibri"/>
                        </a:rPr>
                        <a:t>50.8</a:t>
                      </a:r>
                      <a:endParaRPr sz="1800" b="0" u="none" strike="noStrike" cap="none">
                        <a:solidFill>
                          <a:srgbClr val="000000"/>
                        </a:solidFill>
                        <a:latin typeface="Arial"/>
                        <a:ea typeface="Arial"/>
                        <a:cs typeface="Arial"/>
                        <a:sym typeface="Arial"/>
                      </a:endParaRPr>
                    </a:p>
                  </a:txBody>
                  <a:tcPr marL="91450" marR="91450" marT="45725" marB="45725">
                    <a:lnL w="12225" cap="flat" cmpd="sng" algn="ctr">
                      <a:solidFill>
                        <a:srgbClr val="FFFFFF"/>
                      </a:solidFill>
                      <a:prstDash val="solid"/>
                      <a:round/>
                      <a:headEnd type="none" w="sm" len="sm"/>
                      <a:tailEnd type="none" w="sm" len="sm"/>
                    </a:lnL>
                    <a:lnR w="12225" cap="flat" cmpd="sng" algn="ctr">
                      <a:solidFill>
                        <a:srgbClr val="FFFFFF"/>
                      </a:solidFill>
                      <a:prstDash val="solid"/>
                      <a:round/>
                      <a:headEnd type="none" w="sm" len="sm"/>
                      <a:tailEnd type="none" w="sm" len="sm"/>
                    </a:lnR>
                    <a:lnT w="12225" cap="flat" cmpd="sng" algn="ctr">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CFD5E9"/>
                    </a:solidFill>
                  </a:tcPr>
                </a:tc>
                <a:extLst>
                  <a:ext uri="{0D108BD9-81ED-4DB2-BD59-A6C34878D82A}">
                    <a16:rowId xmlns:a16="http://schemas.microsoft.com/office/drawing/2014/main" val="10005"/>
                  </a:ext>
                </a:extLst>
              </a:tr>
              <a:tr h="646853">
                <a:tc>
                  <a:txBody>
                    <a:bodyPr/>
                    <a:lstStyle/>
                    <a:p>
                      <a:pPr marL="0" marR="0" lvl="0" indent="0" algn="l" rtl="0">
                        <a:lnSpc>
                          <a:spcPct val="100000"/>
                        </a:lnSpc>
                        <a:spcBef>
                          <a:spcPts val="0"/>
                        </a:spcBef>
                        <a:spcAft>
                          <a:spcPts val="0"/>
                        </a:spcAft>
                        <a:buNone/>
                      </a:pPr>
                      <a:r>
                        <a:rPr lang="en-IN" sz="1800" b="0" u="none" strike="noStrike" cap="none" err="1">
                          <a:solidFill>
                            <a:srgbClr val="000000"/>
                          </a:solidFill>
                          <a:latin typeface="Calibri"/>
                          <a:ea typeface="Calibri"/>
                          <a:cs typeface="Calibri"/>
                          <a:sym typeface="Calibri"/>
                        </a:rPr>
                        <a:t>ConvLSTM</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lgn="ctr">
                      <a:solidFill>
                        <a:srgbClr val="FFFFFF"/>
                      </a:solidFill>
                      <a:prstDash val="solid"/>
                      <a:round/>
                      <a:headEnd type="none" w="sm" len="sm"/>
                      <a:tailEnd type="none" w="sm" len="sm"/>
                    </a:lnB>
                    <a:solidFill>
                      <a:srgbClr val="E8EBF4"/>
                    </a:solidFill>
                  </a:tcPr>
                </a:tc>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panose="020F0502020204030204" pitchFamily="34" charset="0"/>
                          <a:ea typeface="Arial"/>
                          <a:cs typeface="Calibri" panose="020F0502020204030204" pitchFamily="34" charset="0"/>
                          <a:sym typeface="Calibri"/>
                        </a:rPr>
                        <a:t>1022</a:t>
                      </a:r>
                      <a:endParaRPr sz="1800" b="0" u="none" strike="noStrike" cap="none">
                        <a:solidFill>
                          <a:srgbClr val="000000"/>
                        </a:solidFill>
                        <a:latin typeface="Calibri" panose="020F0502020204030204" pitchFamily="34" charset="0"/>
                        <a:ea typeface="Arial"/>
                        <a:cs typeface="Calibri" panose="020F0502020204030204" pitchFamily="34" charset="0"/>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lgn="ctr">
                      <a:solidFill>
                        <a:srgbClr val="FFFFFF"/>
                      </a:solidFill>
                      <a:prstDash val="solid"/>
                      <a:round/>
                      <a:headEnd type="none" w="sm" len="sm"/>
                      <a:tailEnd type="none" w="sm" len="sm"/>
                    </a:lnB>
                    <a:solidFill>
                      <a:srgbClr val="E8EBF4"/>
                    </a:solidFill>
                  </a:tcPr>
                </a:tc>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panose="020F0502020204030204" pitchFamily="34" charset="0"/>
                          <a:ea typeface="Arial"/>
                          <a:cs typeface="Calibri" panose="020F0502020204030204" pitchFamily="34" charset="0"/>
                          <a:sym typeface="Calibri"/>
                        </a:rPr>
                        <a:t>46.09</a:t>
                      </a:r>
                      <a:endParaRPr sz="1800" b="0" u="none" strike="noStrike" cap="none">
                        <a:solidFill>
                          <a:srgbClr val="000000"/>
                        </a:solidFill>
                        <a:latin typeface="Calibri" panose="020F0502020204030204" pitchFamily="34" charset="0"/>
                        <a:ea typeface="Arial"/>
                        <a:cs typeface="Calibri" panose="020F0502020204030204" pitchFamily="34" charset="0"/>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lgn="ctr">
                      <a:solidFill>
                        <a:srgbClr val="FFFFFF"/>
                      </a:solidFill>
                      <a:prstDash val="solid"/>
                      <a:round/>
                      <a:headEnd type="none" w="sm" len="sm"/>
                      <a:tailEnd type="none" w="sm" len="sm"/>
                    </a:lnB>
                    <a:solidFill>
                      <a:srgbClr val="E8EBF4"/>
                    </a:solidFill>
                  </a:tcPr>
                </a:tc>
                <a:extLst>
                  <a:ext uri="{0D108BD9-81ED-4DB2-BD59-A6C34878D82A}">
                    <a16:rowId xmlns:a16="http://schemas.microsoft.com/office/drawing/2014/main" val="10006"/>
                  </a:ext>
                </a:extLst>
              </a:tr>
            </a:tbl>
          </a:graphicData>
        </a:graphic>
      </p:graphicFrame>
      <p:sp>
        <p:nvSpPr>
          <p:cNvPr id="5" name="Google Shape;124;g1113f4fa40d_0_119">
            <a:extLst>
              <a:ext uri="{FF2B5EF4-FFF2-40B4-BE49-F238E27FC236}">
                <a16:creationId xmlns:a16="http://schemas.microsoft.com/office/drawing/2014/main" id="{27CA44A0-B9EE-46B5-A929-588B79150EC5}"/>
              </a:ext>
            </a:extLst>
          </p:cNvPr>
          <p:cNvSpPr/>
          <p:nvPr/>
        </p:nvSpPr>
        <p:spPr>
          <a:xfrm>
            <a:off x="838081" y="3953144"/>
            <a:ext cx="5257920" cy="628795"/>
          </a:xfrm>
          <a:prstGeom prst="rect">
            <a:avLst/>
          </a:prstGeom>
          <a:noFill/>
          <a:ln w="762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78;g11027a3d0e0_0_6">
            <a:extLst>
              <a:ext uri="{FF2B5EF4-FFF2-40B4-BE49-F238E27FC236}">
                <a16:creationId xmlns:a16="http://schemas.microsoft.com/office/drawing/2014/main" id="{69BC9A66-7078-43AB-9856-B38E8A55900D}"/>
              </a:ext>
            </a:extLst>
          </p:cNvPr>
          <p:cNvSpPr txBox="1"/>
          <p:nvPr/>
        </p:nvSpPr>
        <p:spPr>
          <a:xfrm>
            <a:off x="1940879" y="5239036"/>
            <a:ext cx="2778777" cy="969466"/>
          </a:xfrm>
          <a:prstGeom prst="rect">
            <a:avLst/>
          </a:prstGeom>
          <a:noFill/>
          <a:ln w="9525" cap="flat" cmpd="sng">
            <a:solidFill>
              <a:srgbClr val="FF0000"/>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IN" sz="1700">
                <a:solidFill>
                  <a:srgbClr val="FF0000"/>
                </a:solidFill>
              </a:rPr>
              <a:t>Training slow without much improvements in </a:t>
            </a:r>
            <a:r>
              <a:rPr lang="en-IN" sz="1700" err="1">
                <a:solidFill>
                  <a:srgbClr val="FF0000"/>
                </a:solidFill>
              </a:rPr>
              <a:t>testRMSE</a:t>
            </a:r>
            <a:r>
              <a:rPr lang="en-IN" sz="1700">
                <a:solidFill>
                  <a:srgbClr val="FF0000"/>
                </a:solidFill>
              </a:rPr>
              <a:t> values</a:t>
            </a:r>
            <a:endParaRPr sz="1700">
              <a:solidFill>
                <a:srgbClr val="FF0000"/>
              </a:solidFill>
            </a:endParaRPr>
          </a:p>
        </p:txBody>
      </p:sp>
      <p:cxnSp>
        <p:nvCxnSpPr>
          <p:cNvPr id="8" name="Google Shape;80;g11027a3d0e0_0_6">
            <a:extLst>
              <a:ext uri="{FF2B5EF4-FFF2-40B4-BE49-F238E27FC236}">
                <a16:creationId xmlns:a16="http://schemas.microsoft.com/office/drawing/2014/main" id="{28F31BC6-37EF-44C6-98A4-E78DE2C4501C}"/>
              </a:ext>
            </a:extLst>
          </p:cNvPr>
          <p:cNvCxnSpPr>
            <a:cxnSpLocks/>
          </p:cNvCxnSpPr>
          <p:nvPr/>
        </p:nvCxnSpPr>
        <p:spPr>
          <a:xfrm flipH="1" flipV="1">
            <a:off x="3995376" y="4759009"/>
            <a:ext cx="1698058" cy="675633"/>
          </a:xfrm>
          <a:prstGeom prst="straightConnector1">
            <a:avLst/>
          </a:prstGeom>
          <a:noFill/>
          <a:ln w="38100" cap="flat" cmpd="sng">
            <a:solidFill>
              <a:srgbClr val="FF0000"/>
            </a:solidFill>
            <a:prstDash val="solid"/>
            <a:round/>
            <a:headEnd type="none" w="med" len="med"/>
            <a:tailEnd type="triangle" w="med" len="med"/>
          </a:ln>
        </p:spPr>
      </p:cxnSp>
      <p:sp>
        <p:nvSpPr>
          <p:cNvPr id="10" name="Google Shape;78;g11027a3d0e0_0_6">
            <a:extLst>
              <a:ext uri="{FF2B5EF4-FFF2-40B4-BE49-F238E27FC236}">
                <a16:creationId xmlns:a16="http://schemas.microsoft.com/office/drawing/2014/main" id="{E44F28EE-DA08-46AE-8661-372436FC897C}"/>
              </a:ext>
            </a:extLst>
          </p:cNvPr>
          <p:cNvSpPr txBox="1"/>
          <p:nvPr/>
        </p:nvSpPr>
        <p:spPr>
          <a:xfrm>
            <a:off x="5693434" y="5075229"/>
            <a:ext cx="2778777" cy="1492686"/>
          </a:xfrm>
          <a:prstGeom prst="rect">
            <a:avLst/>
          </a:prstGeom>
          <a:noFill/>
          <a:ln w="9525" cap="flat" cmpd="sng">
            <a:solidFill>
              <a:srgbClr val="FF0000"/>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IN" sz="1700">
                <a:solidFill>
                  <a:srgbClr val="FF0000"/>
                </a:solidFill>
              </a:rPr>
              <a:t>Training slow in plaintext itself, will be very slow in MPC with encrypted computations and communications.</a:t>
            </a:r>
            <a:endParaRPr sz="1700">
              <a:solidFill>
                <a:srgbClr val="FF0000"/>
              </a:solidFill>
            </a:endParaRPr>
          </a:p>
        </p:txBody>
      </p:sp>
      <p:pic>
        <p:nvPicPr>
          <p:cNvPr id="11" name="Picture 10">
            <a:extLst>
              <a:ext uri="{FF2B5EF4-FFF2-40B4-BE49-F238E27FC236}">
                <a16:creationId xmlns:a16="http://schemas.microsoft.com/office/drawing/2014/main" id="{F3E96E42-7D93-4FC8-9DA4-9C17A4493645}"/>
              </a:ext>
            </a:extLst>
          </p:cNvPr>
          <p:cNvPicPr>
            <a:picLocks noChangeAspect="1"/>
          </p:cNvPicPr>
          <p:nvPr/>
        </p:nvPicPr>
        <p:blipFill>
          <a:blip r:embed="rId3"/>
          <a:stretch>
            <a:fillRect/>
          </a:stretch>
        </p:blipFill>
        <p:spPr>
          <a:xfrm>
            <a:off x="7012993" y="1828993"/>
            <a:ext cx="3910203" cy="3107383"/>
          </a:xfrm>
          <a:prstGeom prst="rect">
            <a:avLst/>
          </a:prstGeom>
        </p:spPr>
      </p:pic>
    </p:spTree>
    <p:extLst>
      <p:ext uri="{BB962C8B-B14F-4D97-AF65-F5344CB8AC3E}">
        <p14:creationId xmlns:p14="http://schemas.microsoft.com/office/powerpoint/2010/main" val="795348377"/>
      </p:ext>
    </p:extLst>
  </p:cSld>
  <p:clrMapOvr>
    <a:masterClrMapping/>
  </p:clrMapOvr>
  <mc:AlternateContent xmlns:mc="http://schemas.openxmlformats.org/markup-compatibility/2006" xmlns:p14="http://schemas.microsoft.com/office/powerpoint/2010/main">
    <mc:Choice Requires="p14">
      <p:transition spd="slow" p14:dur="2000" advTm="21000"/>
    </mc:Choice>
    <mc:Fallback xmlns="">
      <p:transition spd="slow" advTm="21000"/>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AA990DB-3E10-406E-ADFE-7A3B09251854}"/>
              </a:ext>
            </a:extLst>
          </p:cNvPr>
          <p:cNvPicPr>
            <a:picLocks noChangeAspect="1"/>
          </p:cNvPicPr>
          <p:nvPr/>
        </p:nvPicPr>
        <p:blipFill>
          <a:blip r:embed="rId3"/>
          <a:stretch>
            <a:fillRect/>
          </a:stretch>
        </p:blipFill>
        <p:spPr>
          <a:xfrm>
            <a:off x="209483" y="2109578"/>
            <a:ext cx="6535207" cy="3462546"/>
          </a:xfrm>
          <a:prstGeom prst="rect">
            <a:avLst/>
          </a:prstGeom>
        </p:spPr>
      </p:pic>
      <p:sp>
        <p:nvSpPr>
          <p:cNvPr id="6" name="Google Shape;229;p5">
            <a:extLst>
              <a:ext uri="{FF2B5EF4-FFF2-40B4-BE49-F238E27FC236}">
                <a16:creationId xmlns:a16="http://schemas.microsoft.com/office/drawing/2014/main" id="{55F8A4ED-C0E6-4F5F-9966-969FD0B25A3E}"/>
              </a:ext>
            </a:extLst>
          </p:cNvPr>
          <p:cNvSpPr txBox="1">
            <a:spLocks noGrp="1"/>
          </p:cNvSpPr>
          <p:nvPr>
            <p:ph type="title"/>
          </p:nvPr>
        </p:nvSpPr>
        <p:spPr>
          <a:xfrm>
            <a:off x="238059" y="315430"/>
            <a:ext cx="6662538" cy="456096"/>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None/>
            </a:pPr>
            <a:r>
              <a:rPr lang="en-IN" sz="4000" b="0" i="0" u="none" strike="noStrike" cap="none">
                <a:solidFill>
                  <a:srgbClr val="000000"/>
                </a:solidFill>
                <a:latin typeface="+mj-lt"/>
                <a:ea typeface="Calibri"/>
                <a:cs typeface="Calibri"/>
                <a:sym typeface="Calibri"/>
              </a:rPr>
              <a:t>GCN_LSTM </a:t>
            </a:r>
            <a:r>
              <a:rPr lang="en-IN" sz="4000">
                <a:latin typeface="+mj-lt"/>
                <a:ea typeface="Calibri"/>
                <a:cs typeface="Calibri"/>
                <a:sym typeface="Calibri"/>
              </a:rPr>
              <a:t>for interpolation</a:t>
            </a:r>
            <a:endParaRPr sz="1600" b="0" i="0" u="none" strike="noStrike" cap="none">
              <a:solidFill>
                <a:srgbClr val="000000"/>
              </a:solidFill>
              <a:latin typeface="+mj-lt"/>
              <a:ea typeface="Calibri"/>
              <a:cs typeface="Calibri"/>
              <a:sym typeface="Calibri"/>
            </a:endParaRPr>
          </a:p>
        </p:txBody>
      </p:sp>
      <p:pic>
        <p:nvPicPr>
          <p:cNvPr id="8" name="Picture 7">
            <a:extLst>
              <a:ext uri="{FF2B5EF4-FFF2-40B4-BE49-F238E27FC236}">
                <a16:creationId xmlns:a16="http://schemas.microsoft.com/office/drawing/2014/main" id="{4EA72D84-306C-4006-8E30-DBD072D4C2F8}"/>
              </a:ext>
            </a:extLst>
          </p:cNvPr>
          <p:cNvPicPr>
            <a:picLocks noChangeAspect="1"/>
          </p:cNvPicPr>
          <p:nvPr/>
        </p:nvPicPr>
        <p:blipFill>
          <a:blip r:embed="rId4"/>
          <a:stretch>
            <a:fillRect/>
          </a:stretch>
        </p:blipFill>
        <p:spPr>
          <a:xfrm>
            <a:off x="7056502" y="1008199"/>
            <a:ext cx="4926015" cy="5665305"/>
          </a:xfrm>
          <a:prstGeom prst="rect">
            <a:avLst/>
          </a:prstGeom>
        </p:spPr>
      </p:pic>
    </p:spTree>
    <p:extLst>
      <p:ext uri="{BB962C8B-B14F-4D97-AF65-F5344CB8AC3E}">
        <p14:creationId xmlns:p14="http://schemas.microsoft.com/office/powerpoint/2010/main" val="3448384221"/>
      </p:ext>
    </p:extLst>
  </p:cSld>
  <p:clrMapOvr>
    <a:masterClrMapping/>
  </p:clrMapOvr>
  <mc:AlternateContent xmlns:mc="http://schemas.openxmlformats.org/markup-compatibility/2006" xmlns:p14="http://schemas.microsoft.com/office/powerpoint/2010/main">
    <mc:Choice Requires="p14">
      <p:transition spd="slow" p14:dur="2000" advTm="52556"/>
    </mc:Choice>
    <mc:Fallback xmlns="">
      <p:transition spd="slow" advTm="52556"/>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g1113f4fa40d_0_73"/>
          <p:cNvSpPr txBox="1"/>
          <p:nvPr/>
        </p:nvSpPr>
        <p:spPr>
          <a:xfrm>
            <a:off x="706300" y="246361"/>
            <a:ext cx="11257800" cy="132510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None/>
            </a:pPr>
            <a:r>
              <a:rPr lang="en-IN" sz="4000" b="0" i="0" u="none" strike="noStrike" cap="none">
                <a:solidFill>
                  <a:srgbClr val="000000"/>
                </a:solidFill>
                <a:latin typeface="+mj-lt"/>
                <a:ea typeface="Calibri"/>
                <a:cs typeface="Calibri"/>
                <a:sym typeface="Calibri"/>
              </a:rPr>
              <a:t>Extending to </a:t>
            </a:r>
            <a:r>
              <a:rPr lang="en-IN" sz="4000" b="0" i="0" u="none" strike="noStrike" cap="none" err="1">
                <a:solidFill>
                  <a:srgbClr val="000000"/>
                </a:solidFill>
                <a:latin typeface="+mj-lt"/>
                <a:ea typeface="Calibri"/>
                <a:cs typeface="Calibri"/>
                <a:sym typeface="Calibri"/>
              </a:rPr>
              <a:t>Spatio</a:t>
            </a:r>
            <a:r>
              <a:rPr lang="en-IN" sz="4000" b="0" i="0" u="none" strike="noStrike" cap="none">
                <a:solidFill>
                  <a:srgbClr val="000000"/>
                </a:solidFill>
                <a:latin typeface="+mj-lt"/>
                <a:ea typeface="Calibri"/>
                <a:cs typeface="Calibri"/>
                <a:sym typeface="Calibri"/>
              </a:rPr>
              <a:t>-temporal models</a:t>
            </a:r>
            <a:endParaRPr sz="1600" b="0" i="0" u="none" strike="noStrike" cap="none">
              <a:solidFill>
                <a:srgbClr val="000000"/>
              </a:solidFill>
              <a:latin typeface="+mj-lt"/>
              <a:ea typeface="Calibri"/>
              <a:cs typeface="Calibri"/>
              <a:sym typeface="Calibri"/>
            </a:endParaRPr>
          </a:p>
        </p:txBody>
      </p:sp>
      <p:graphicFrame>
        <p:nvGraphicFramePr>
          <p:cNvPr id="224" name="Google Shape;224;g1113f4fa40d_0_73"/>
          <p:cNvGraphicFramePr/>
          <p:nvPr>
            <p:extLst>
              <p:ext uri="{D42A27DB-BD31-4B8C-83A1-F6EECF244321}">
                <p14:modId xmlns:p14="http://schemas.microsoft.com/office/powerpoint/2010/main" val="3601217835"/>
              </p:ext>
            </p:extLst>
          </p:nvPr>
        </p:nvGraphicFramePr>
        <p:xfrm>
          <a:off x="838080" y="1821802"/>
          <a:ext cx="5257920" cy="2650807"/>
        </p:xfrm>
        <a:graphic>
          <a:graphicData uri="http://schemas.openxmlformats.org/drawingml/2006/table">
            <a:tbl>
              <a:tblPr>
                <a:noFill/>
                <a:tableStyleId>{7C0A8A6D-AD45-4E2E-AB73-C1C6D0D3BE2D}</a:tableStyleId>
              </a:tblPr>
              <a:tblGrid>
                <a:gridCol w="1525301">
                  <a:extLst>
                    <a:ext uri="{9D8B030D-6E8A-4147-A177-3AD203B41FA5}">
                      <a16:colId xmlns:a16="http://schemas.microsoft.com/office/drawing/2014/main" val="20000"/>
                    </a:ext>
                  </a:extLst>
                </a:gridCol>
                <a:gridCol w="1845638">
                  <a:extLst>
                    <a:ext uri="{9D8B030D-6E8A-4147-A177-3AD203B41FA5}">
                      <a16:colId xmlns:a16="http://schemas.microsoft.com/office/drawing/2014/main" val="20001"/>
                    </a:ext>
                  </a:extLst>
                </a:gridCol>
                <a:gridCol w="1886981">
                  <a:extLst>
                    <a:ext uri="{9D8B030D-6E8A-4147-A177-3AD203B41FA5}">
                      <a16:colId xmlns:a16="http://schemas.microsoft.com/office/drawing/2014/main" val="20002"/>
                    </a:ext>
                  </a:extLst>
                </a:gridCol>
              </a:tblGrid>
              <a:tr h="911056">
                <a:tc>
                  <a:txBody>
                    <a:bodyPr/>
                    <a:lstStyle/>
                    <a:p>
                      <a:pPr marL="0" marR="0" lvl="0" indent="0" algn="l" rtl="0">
                        <a:lnSpc>
                          <a:spcPct val="100000"/>
                        </a:lnSpc>
                        <a:spcBef>
                          <a:spcPts val="0"/>
                        </a:spcBef>
                        <a:spcAft>
                          <a:spcPts val="0"/>
                        </a:spcAft>
                        <a:buNone/>
                      </a:pPr>
                      <a:r>
                        <a:rPr lang="en-IN" sz="1800" b="1" u="none" strike="noStrike" cap="none">
                          <a:solidFill>
                            <a:srgbClr val="FFFFFF"/>
                          </a:solidFill>
                          <a:latin typeface="Calibri"/>
                          <a:ea typeface="Calibri"/>
                          <a:cs typeface="Calibri"/>
                          <a:sym typeface="Calibri"/>
                        </a:rPr>
                        <a:t>MODEL</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4472C4"/>
                    </a:solidFill>
                  </a:tcPr>
                </a:tc>
                <a:tc>
                  <a:txBody>
                    <a:bodyPr/>
                    <a:lstStyle/>
                    <a:p>
                      <a:pPr marL="0" marR="0" lvl="0" indent="0" algn="l" rtl="0">
                        <a:lnSpc>
                          <a:spcPct val="100000"/>
                        </a:lnSpc>
                        <a:spcBef>
                          <a:spcPts val="0"/>
                        </a:spcBef>
                        <a:spcAft>
                          <a:spcPts val="0"/>
                        </a:spcAft>
                        <a:buNone/>
                      </a:pPr>
                      <a:r>
                        <a:rPr lang="en-IN" sz="1800" b="0" u="none" strike="noStrike" cap="none">
                          <a:solidFill>
                            <a:srgbClr val="FFFFFF"/>
                          </a:solidFill>
                          <a:latin typeface="Calibri"/>
                          <a:ea typeface="Calibri"/>
                          <a:cs typeface="Calibri"/>
                          <a:sym typeface="Calibri"/>
                        </a:rPr>
                        <a:t>TrainTime_plain</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4472C4"/>
                    </a:solidFill>
                  </a:tcPr>
                </a:tc>
                <a:tc>
                  <a:txBody>
                    <a:bodyPr/>
                    <a:lstStyle/>
                    <a:p>
                      <a:pPr marL="0" marR="0" lvl="0" indent="0" algn="l" rtl="0">
                        <a:lnSpc>
                          <a:spcPct val="100000"/>
                        </a:lnSpc>
                        <a:spcBef>
                          <a:spcPts val="0"/>
                        </a:spcBef>
                        <a:spcAft>
                          <a:spcPts val="0"/>
                        </a:spcAft>
                        <a:buNone/>
                      </a:pPr>
                      <a:r>
                        <a:rPr lang="en-IN" sz="1800" b="0" u="none" strike="noStrike" cap="none" err="1">
                          <a:solidFill>
                            <a:srgbClr val="FFFFFF"/>
                          </a:solidFill>
                          <a:latin typeface="Calibri"/>
                          <a:ea typeface="Calibri"/>
                          <a:cs typeface="Calibri"/>
                          <a:sym typeface="Calibri"/>
                        </a:rPr>
                        <a:t>TestRMSE_plain</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4472C4"/>
                    </a:solidFill>
                  </a:tcPr>
                </a:tc>
                <a:extLst>
                  <a:ext uri="{0D108BD9-81ED-4DB2-BD59-A6C34878D82A}">
                    <a16:rowId xmlns:a16="http://schemas.microsoft.com/office/drawing/2014/main" val="10000"/>
                  </a:ext>
                </a:extLst>
              </a:tr>
              <a:tr h="579917">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a:ea typeface="Calibri"/>
                          <a:cs typeface="Calibri"/>
                          <a:sym typeface="Calibri"/>
                        </a:rPr>
                        <a:t>GCN</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lgn="ctr">
                      <a:solidFill>
                        <a:srgbClr val="FFFFFF"/>
                      </a:solidFill>
                      <a:prstDash val="solid"/>
                      <a:round/>
                      <a:headEnd type="none" w="sm" len="sm"/>
                      <a:tailEnd type="none" w="sm" len="sm"/>
                    </a:lnR>
                    <a:lnT w="12225" cap="flat" cmpd="sng" algn="ctr">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CFD5E9"/>
                    </a:solidFill>
                  </a:tcPr>
                </a:tc>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a:ea typeface="Calibri"/>
                          <a:cs typeface="Calibri"/>
                          <a:sym typeface="Calibri"/>
                        </a:rPr>
                        <a:t>4.22</a:t>
                      </a:r>
                      <a:endParaRPr sz="1800" b="0" u="none" strike="noStrike" cap="none">
                        <a:solidFill>
                          <a:srgbClr val="000000"/>
                        </a:solidFill>
                        <a:latin typeface="Arial"/>
                        <a:ea typeface="Arial"/>
                        <a:cs typeface="Arial"/>
                        <a:sym typeface="Arial"/>
                      </a:endParaRPr>
                    </a:p>
                  </a:txBody>
                  <a:tcPr marL="91450" marR="91450" marT="45725" marB="45725">
                    <a:lnL w="12225" cap="flat" cmpd="sng" algn="ctr">
                      <a:solidFill>
                        <a:srgbClr val="FFFFFF"/>
                      </a:solidFill>
                      <a:prstDash val="solid"/>
                      <a:round/>
                      <a:headEnd type="none" w="sm" len="sm"/>
                      <a:tailEnd type="none" w="sm" len="sm"/>
                    </a:lnL>
                    <a:lnR w="12225" cap="flat" cmpd="sng" algn="ctr">
                      <a:solidFill>
                        <a:srgbClr val="FFFFFF"/>
                      </a:solidFill>
                      <a:prstDash val="solid"/>
                      <a:round/>
                      <a:headEnd type="none" w="sm" len="sm"/>
                      <a:tailEnd type="none" w="sm" len="sm"/>
                    </a:lnR>
                    <a:lnT w="12225" cap="flat" cmpd="sng" algn="ctr">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CFD5E9"/>
                    </a:solidFill>
                  </a:tcPr>
                </a:tc>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a:ea typeface="Calibri"/>
                          <a:cs typeface="Calibri"/>
                          <a:sym typeface="Calibri"/>
                        </a:rPr>
                        <a:t>50.8</a:t>
                      </a:r>
                      <a:endParaRPr sz="1800" b="0" u="none" strike="noStrike" cap="none">
                        <a:solidFill>
                          <a:srgbClr val="000000"/>
                        </a:solidFill>
                        <a:latin typeface="Arial"/>
                        <a:ea typeface="Arial"/>
                        <a:cs typeface="Arial"/>
                        <a:sym typeface="Arial"/>
                      </a:endParaRPr>
                    </a:p>
                  </a:txBody>
                  <a:tcPr marL="91450" marR="91450" marT="45725" marB="45725">
                    <a:lnL w="12225" cap="flat" cmpd="sng" algn="ctr">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lgn="ctr">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CFD5E9"/>
                    </a:solidFill>
                  </a:tcPr>
                </a:tc>
                <a:extLst>
                  <a:ext uri="{0D108BD9-81ED-4DB2-BD59-A6C34878D82A}">
                    <a16:rowId xmlns:a16="http://schemas.microsoft.com/office/drawing/2014/main" val="10005"/>
                  </a:ext>
                </a:extLst>
              </a:tr>
              <a:tr h="579917">
                <a:tc>
                  <a:txBody>
                    <a:bodyPr/>
                    <a:lstStyle/>
                    <a:p>
                      <a:pPr marL="0" marR="0" lvl="0" indent="0" algn="l" rtl="0">
                        <a:lnSpc>
                          <a:spcPct val="100000"/>
                        </a:lnSpc>
                        <a:spcBef>
                          <a:spcPts val="0"/>
                        </a:spcBef>
                        <a:spcAft>
                          <a:spcPts val="0"/>
                        </a:spcAft>
                        <a:buNone/>
                      </a:pPr>
                      <a:r>
                        <a:rPr lang="en-IN" sz="1800" b="0" u="none" strike="noStrike" cap="none" err="1">
                          <a:solidFill>
                            <a:srgbClr val="000000"/>
                          </a:solidFill>
                          <a:latin typeface="Calibri"/>
                          <a:ea typeface="Calibri"/>
                          <a:cs typeface="Calibri"/>
                          <a:sym typeface="Calibri"/>
                        </a:rPr>
                        <a:t>ConvLSTM</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lgn="ctr">
                      <a:solidFill>
                        <a:srgbClr val="FFFFFF"/>
                      </a:solidFill>
                      <a:prstDash val="solid"/>
                      <a:round/>
                      <a:headEnd type="none" w="sm" len="sm"/>
                      <a:tailEnd type="none" w="sm" len="sm"/>
                    </a:lnB>
                    <a:solidFill>
                      <a:srgbClr val="E8EBF4"/>
                    </a:solidFill>
                  </a:tcPr>
                </a:tc>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panose="020F0502020204030204" pitchFamily="34" charset="0"/>
                          <a:ea typeface="Arial"/>
                          <a:cs typeface="Calibri" panose="020F0502020204030204" pitchFamily="34" charset="0"/>
                          <a:sym typeface="Calibri"/>
                        </a:rPr>
                        <a:t>1022</a:t>
                      </a:r>
                      <a:endParaRPr sz="1800" b="0" u="none" strike="noStrike" cap="none">
                        <a:solidFill>
                          <a:srgbClr val="000000"/>
                        </a:solidFill>
                        <a:latin typeface="Calibri" panose="020F0502020204030204" pitchFamily="34" charset="0"/>
                        <a:ea typeface="Arial"/>
                        <a:cs typeface="Calibri" panose="020F0502020204030204" pitchFamily="34" charset="0"/>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lgn="ctr">
                      <a:solidFill>
                        <a:srgbClr val="FFFFFF"/>
                      </a:solidFill>
                      <a:prstDash val="solid"/>
                      <a:round/>
                      <a:headEnd type="none" w="sm" len="sm"/>
                      <a:tailEnd type="none" w="sm" len="sm"/>
                    </a:lnB>
                    <a:solidFill>
                      <a:srgbClr val="E8EBF4"/>
                    </a:solidFill>
                  </a:tcPr>
                </a:tc>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panose="020F0502020204030204" pitchFamily="34" charset="0"/>
                          <a:ea typeface="Arial"/>
                          <a:cs typeface="Calibri" panose="020F0502020204030204" pitchFamily="34" charset="0"/>
                          <a:sym typeface="Calibri"/>
                        </a:rPr>
                        <a:t>46.09</a:t>
                      </a:r>
                      <a:endParaRPr sz="1800" b="0" u="none" strike="noStrike" cap="none">
                        <a:solidFill>
                          <a:srgbClr val="000000"/>
                        </a:solidFill>
                        <a:latin typeface="Calibri" panose="020F0502020204030204" pitchFamily="34" charset="0"/>
                        <a:ea typeface="Arial"/>
                        <a:cs typeface="Calibri" panose="020F0502020204030204" pitchFamily="34" charset="0"/>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lgn="ctr">
                      <a:solidFill>
                        <a:srgbClr val="FFFFFF"/>
                      </a:solidFill>
                      <a:prstDash val="solid"/>
                      <a:round/>
                      <a:headEnd type="none" w="sm" len="sm"/>
                      <a:tailEnd type="none" w="sm" len="sm"/>
                    </a:lnB>
                    <a:solidFill>
                      <a:srgbClr val="E8EBF4"/>
                    </a:solidFill>
                  </a:tcPr>
                </a:tc>
                <a:extLst>
                  <a:ext uri="{0D108BD9-81ED-4DB2-BD59-A6C34878D82A}">
                    <a16:rowId xmlns:a16="http://schemas.microsoft.com/office/drawing/2014/main" val="10006"/>
                  </a:ext>
                </a:extLst>
              </a:tr>
              <a:tr h="579917">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panose="020F0502020204030204" pitchFamily="34" charset="0"/>
                          <a:ea typeface="Arial"/>
                          <a:cs typeface="Calibri" panose="020F0502020204030204" pitchFamily="34" charset="0"/>
                          <a:sym typeface="Arial"/>
                        </a:rPr>
                        <a:t>GCN_LSTM</a:t>
                      </a:r>
                      <a:endParaRPr sz="1800" b="0" u="none" strike="noStrike" cap="none">
                        <a:solidFill>
                          <a:srgbClr val="000000"/>
                        </a:solidFill>
                        <a:latin typeface="Calibri" panose="020F0502020204030204" pitchFamily="34" charset="0"/>
                        <a:ea typeface="Arial"/>
                        <a:cs typeface="Calibri" panose="020F0502020204030204" pitchFamily="34" charset="0"/>
                        <a:sym typeface="Arial"/>
                      </a:endParaRPr>
                    </a:p>
                  </a:txBody>
                  <a:tcPr marL="91450" marR="91450" marT="45725" marB="45725">
                    <a:lnL w="12225" cap="flat" cmpd="sng">
                      <a:solidFill>
                        <a:srgbClr val="FFFFFF"/>
                      </a:solidFill>
                      <a:prstDash val="solid"/>
                      <a:round/>
                      <a:headEnd type="none" w="sm" len="sm"/>
                      <a:tailEnd type="none" w="sm" len="sm"/>
                    </a:lnL>
                    <a:lnR w="12225" cap="flat" cmpd="sng" algn="ctr">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E8EBF4"/>
                    </a:solidFill>
                  </a:tcPr>
                </a:tc>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panose="020F0502020204030204" pitchFamily="34" charset="0"/>
                          <a:ea typeface="Arial"/>
                          <a:cs typeface="Calibri" panose="020F0502020204030204" pitchFamily="34" charset="0"/>
                          <a:sym typeface="Arial"/>
                        </a:rPr>
                        <a:t>24.04 (on </a:t>
                      </a:r>
                      <a:r>
                        <a:rPr lang="en-IN" sz="1800" b="0" u="none" strike="noStrike" cap="none" err="1">
                          <a:solidFill>
                            <a:srgbClr val="000000"/>
                          </a:solidFill>
                          <a:latin typeface="Calibri" panose="020F0502020204030204" pitchFamily="34" charset="0"/>
                          <a:ea typeface="Arial"/>
                          <a:cs typeface="Calibri" panose="020F0502020204030204" pitchFamily="34" charset="0"/>
                          <a:sym typeface="Arial"/>
                        </a:rPr>
                        <a:t>cpu</a:t>
                      </a:r>
                      <a:r>
                        <a:rPr lang="en-IN" sz="1800" b="0" u="none" strike="noStrike" cap="none">
                          <a:solidFill>
                            <a:srgbClr val="000000"/>
                          </a:solidFill>
                          <a:latin typeface="Calibri" panose="020F0502020204030204" pitchFamily="34" charset="0"/>
                          <a:ea typeface="Arial"/>
                          <a:cs typeface="Calibri" panose="020F0502020204030204" pitchFamily="34" charset="0"/>
                          <a:sym typeface="Arial"/>
                        </a:rPr>
                        <a:t>)</a:t>
                      </a:r>
                      <a:endParaRPr sz="1800" b="0" u="none" strike="noStrike" cap="none">
                        <a:solidFill>
                          <a:srgbClr val="000000"/>
                        </a:solidFill>
                        <a:latin typeface="Calibri" panose="020F0502020204030204" pitchFamily="34" charset="0"/>
                        <a:ea typeface="Arial"/>
                        <a:cs typeface="Calibri" panose="020F0502020204030204" pitchFamily="34" charset="0"/>
                        <a:sym typeface="Arial"/>
                      </a:endParaRPr>
                    </a:p>
                  </a:txBody>
                  <a:tcPr marL="91450" marR="91450" marT="45725" marB="45725">
                    <a:lnL w="12225" cap="flat" cmpd="sng" algn="ctr">
                      <a:solidFill>
                        <a:srgbClr val="FFFFFF"/>
                      </a:solidFill>
                      <a:prstDash val="solid"/>
                      <a:round/>
                      <a:headEnd type="none" w="sm" len="sm"/>
                      <a:tailEnd type="none" w="sm" len="sm"/>
                    </a:lnL>
                    <a:lnR w="12225" cap="flat" cmpd="sng" algn="ctr">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E8EBF4"/>
                    </a:solidFill>
                  </a:tcPr>
                </a:tc>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panose="020F0502020204030204" pitchFamily="34" charset="0"/>
                          <a:ea typeface="Arial"/>
                          <a:cs typeface="Calibri" panose="020F0502020204030204" pitchFamily="34" charset="0"/>
                          <a:sym typeface="Arial"/>
                        </a:rPr>
                        <a:t>41.74</a:t>
                      </a:r>
                      <a:endParaRPr sz="1800" b="0" u="none" strike="noStrike" cap="none">
                        <a:solidFill>
                          <a:srgbClr val="000000"/>
                        </a:solidFill>
                        <a:latin typeface="Calibri" panose="020F0502020204030204" pitchFamily="34" charset="0"/>
                        <a:ea typeface="Arial"/>
                        <a:cs typeface="Calibri" panose="020F0502020204030204" pitchFamily="34" charset="0"/>
                        <a:sym typeface="Arial"/>
                      </a:endParaRPr>
                    </a:p>
                  </a:txBody>
                  <a:tcPr marL="91450" marR="91450" marT="45725" marB="45725">
                    <a:lnL w="12225" cap="flat" cmpd="sng" algn="ctr">
                      <a:solidFill>
                        <a:srgbClr val="FFFFFF"/>
                      </a:solidFill>
                      <a:prstDash val="solid"/>
                      <a:round/>
                      <a:headEnd type="none" w="sm" len="sm"/>
                      <a:tailEnd type="none" w="sm" len="sm"/>
                    </a:lnL>
                    <a:lnR w="12225" cap="flat" cmpd="sng" algn="ctr">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E8EBF4"/>
                    </a:solidFill>
                  </a:tcPr>
                </a:tc>
                <a:extLst>
                  <a:ext uri="{0D108BD9-81ED-4DB2-BD59-A6C34878D82A}">
                    <a16:rowId xmlns:a16="http://schemas.microsoft.com/office/drawing/2014/main" val="3174657496"/>
                  </a:ext>
                </a:extLst>
              </a:tr>
            </a:tbl>
          </a:graphicData>
        </a:graphic>
      </p:graphicFrame>
      <p:sp>
        <p:nvSpPr>
          <p:cNvPr id="4" name="Google Shape;124;g1113f4fa40d_0_119">
            <a:extLst>
              <a:ext uri="{FF2B5EF4-FFF2-40B4-BE49-F238E27FC236}">
                <a16:creationId xmlns:a16="http://schemas.microsoft.com/office/drawing/2014/main" id="{C2349AC4-0ED8-4F08-B163-D8F72504808D}"/>
              </a:ext>
            </a:extLst>
          </p:cNvPr>
          <p:cNvSpPr/>
          <p:nvPr/>
        </p:nvSpPr>
        <p:spPr>
          <a:xfrm>
            <a:off x="706300" y="3810265"/>
            <a:ext cx="5389700" cy="523195"/>
          </a:xfrm>
          <a:prstGeom prst="rect">
            <a:avLst/>
          </a:prstGeom>
          <a:noFill/>
          <a:ln w="762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 name="Google Shape;80;g11027a3d0e0_0_6">
            <a:extLst>
              <a:ext uri="{FF2B5EF4-FFF2-40B4-BE49-F238E27FC236}">
                <a16:creationId xmlns:a16="http://schemas.microsoft.com/office/drawing/2014/main" id="{21AE0BDB-C5AF-4058-961E-8B212BFF8B6C}"/>
              </a:ext>
            </a:extLst>
          </p:cNvPr>
          <p:cNvCxnSpPr>
            <a:cxnSpLocks/>
          </p:cNvCxnSpPr>
          <p:nvPr/>
        </p:nvCxnSpPr>
        <p:spPr>
          <a:xfrm flipH="1" flipV="1">
            <a:off x="2912165" y="4472609"/>
            <a:ext cx="554875" cy="755374"/>
          </a:xfrm>
          <a:prstGeom prst="straightConnector1">
            <a:avLst/>
          </a:prstGeom>
          <a:noFill/>
          <a:ln w="38100" cap="flat" cmpd="sng">
            <a:solidFill>
              <a:srgbClr val="FF0000"/>
            </a:solidFill>
            <a:prstDash val="solid"/>
            <a:round/>
            <a:headEnd type="none" w="med" len="med"/>
            <a:tailEnd type="triangle" w="med" len="med"/>
          </a:ln>
        </p:spPr>
      </p:cxnSp>
      <p:sp>
        <p:nvSpPr>
          <p:cNvPr id="6" name="Google Shape;78;g11027a3d0e0_0_6">
            <a:extLst>
              <a:ext uri="{FF2B5EF4-FFF2-40B4-BE49-F238E27FC236}">
                <a16:creationId xmlns:a16="http://schemas.microsoft.com/office/drawing/2014/main" id="{F49508FF-7150-44C3-8BF7-2E605ED925C1}"/>
              </a:ext>
            </a:extLst>
          </p:cNvPr>
          <p:cNvSpPr txBox="1"/>
          <p:nvPr/>
        </p:nvSpPr>
        <p:spPr>
          <a:xfrm>
            <a:off x="1289834" y="5367130"/>
            <a:ext cx="3970217" cy="969466"/>
          </a:xfrm>
          <a:prstGeom prst="rect">
            <a:avLst/>
          </a:prstGeom>
          <a:noFill/>
          <a:ln w="9525" cap="flat" cmpd="sng">
            <a:solidFill>
              <a:srgbClr val="FF0000"/>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IN" sz="1700">
                <a:solidFill>
                  <a:srgbClr val="FF0000"/>
                </a:solidFill>
              </a:rPr>
              <a:t>Less training time(currently calculated on CPU) in plaintext itself, and low </a:t>
            </a:r>
            <a:r>
              <a:rPr lang="en-IN" sz="1700" err="1">
                <a:solidFill>
                  <a:srgbClr val="FF0000"/>
                </a:solidFill>
              </a:rPr>
              <a:t>testRMSE</a:t>
            </a:r>
            <a:r>
              <a:rPr lang="en-IN" sz="1700">
                <a:solidFill>
                  <a:srgbClr val="FF0000"/>
                </a:solidFill>
              </a:rPr>
              <a:t> </a:t>
            </a:r>
            <a:endParaRPr sz="1700">
              <a:solidFill>
                <a:srgbClr val="FF0000"/>
              </a:solidFill>
            </a:endParaRPr>
          </a:p>
        </p:txBody>
      </p:sp>
      <p:sp>
        <p:nvSpPr>
          <p:cNvPr id="8" name="Google Shape;94;g11027a3d0e0_0_16">
            <a:extLst>
              <a:ext uri="{FF2B5EF4-FFF2-40B4-BE49-F238E27FC236}">
                <a16:creationId xmlns:a16="http://schemas.microsoft.com/office/drawing/2014/main" id="{140A7AF8-53EE-47DC-8A04-12D5059F72C8}"/>
              </a:ext>
            </a:extLst>
          </p:cNvPr>
          <p:cNvSpPr txBox="1"/>
          <p:nvPr/>
        </p:nvSpPr>
        <p:spPr>
          <a:xfrm>
            <a:off x="4830007" y="4604271"/>
            <a:ext cx="28446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IN" b="1">
                <a:solidFill>
                  <a:srgbClr val="38761D"/>
                </a:solidFill>
              </a:rPr>
              <a:t>Best for deployment</a:t>
            </a:r>
            <a:endParaRPr b="1">
              <a:solidFill>
                <a:srgbClr val="38761D"/>
              </a:solidFill>
            </a:endParaRPr>
          </a:p>
        </p:txBody>
      </p:sp>
      <p:pic>
        <p:nvPicPr>
          <p:cNvPr id="12" name="Picture 11">
            <a:extLst>
              <a:ext uri="{FF2B5EF4-FFF2-40B4-BE49-F238E27FC236}">
                <a16:creationId xmlns:a16="http://schemas.microsoft.com/office/drawing/2014/main" id="{02F85CB4-EE87-4674-98EE-AFEC210C106F}"/>
              </a:ext>
            </a:extLst>
          </p:cNvPr>
          <p:cNvPicPr>
            <a:picLocks noChangeAspect="1"/>
          </p:cNvPicPr>
          <p:nvPr/>
        </p:nvPicPr>
        <p:blipFill>
          <a:blip r:embed="rId3"/>
          <a:stretch>
            <a:fillRect/>
          </a:stretch>
        </p:blipFill>
        <p:spPr>
          <a:xfrm>
            <a:off x="7083792" y="1828994"/>
            <a:ext cx="3839404" cy="3051120"/>
          </a:xfrm>
          <a:prstGeom prst="rect">
            <a:avLst/>
          </a:prstGeom>
        </p:spPr>
      </p:pic>
      <p:sp>
        <p:nvSpPr>
          <p:cNvPr id="14" name="Google Shape;78;g11027a3d0e0_0_6">
            <a:extLst>
              <a:ext uri="{FF2B5EF4-FFF2-40B4-BE49-F238E27FC236}">
                <a16:creationId xmlns:a16="http://schemas.microsoft.com/office/drawing/2014/main" id="{14178F20-5D72-4097-86D2-AEA546BC3B87}"/>
              </a:ext>
            </a:extLst>
          </p:cNvPr>
          <p:cNvSpPr txBox="1"/>
          <p:nvPr/>
        </p:nvSpPr>
        <p:spPr>
          <a:xfrm>
            <a:off x="5679038" y="5018968"/>
            <a:ext cx="2331901" cy="969466"/>
          </a:xfrm>
          <a:prstGeom prst="rect">
            <a:avLst/>
          </a:prstGeom>
          <a:noFill/>
          <a:ln w="9525" cap="flat" cmpd="sng">
            <a:solidFill>
              <a:srgbClr val="FF0000"/>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IN" sz="1700">
                <a:solidFill>
                  <a:srgbClr val="FF0000"/>
                </a:solidFill>
              </a:rPr>
              <a:t>Best RMSE scores among these graph networks</a:t>
            </a:r>
            <a:endParaRPr sz="1700">
              <a:solidFill>
                <a:srgbClr val="FF0000"/>
              </a:solidFill>
            </a:endParaRPr>
          </a:p>
        </p:txBody>
      </p:sp>
    </p:spTree>
    <p:extLst>
      <p:ext uri="{BB962C8B-B14F-4D97-AF65-F5344CB8AC3E}">
        <p14:creationId xmlns:p14="http://schemas.microsoft.com/office/powerpoint/2010/main" val="3127982511"/>
      </p:ext>
    </p:extLst>
  </p:cSld>
  <p:clrMapOvr>
    <a:masterClrMapping/>
  </p:clrMapOvr>
  <mc:AlternateContent xmlns:mc="http://schemas.openxmlformats.org/markup-compatibility/2006" xmlns:p14="http://schemas.microsoft.com/office/powerpoint/2010/main">
    <mc:Choice Requires="p14">
      <p:transition spd="slow" p14:dur="2000" advTm="36534"/>
    </mc:Choice>
    <mc:Fallback xmlns="">
      <p:transition spd="slow" advTm="36534"/>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76;g11027a3d0e0_0_6">
            <a:extLst>
              <a:ext uri="{FF2B5EF4-FFF2-40B4-BE49-F238E27FC236}">
                <a16:creationId xmlns:a16="http://schemas.microsoft.com/office/drawing/2014/main" id="{D17221DA-678D-44A4-94C3-605969115B1D}"/>
              </a:ext>
            </a:extLst>
          </p:cNvPr>
          <p:cNvSpPr txBox="1"/>
          <p:nvPr/>
        </p:nvSpPr>
        <p:spPr>
          <a:xfrm>
            <a:off x="2080471" y="1825607"/>
            <a:ext cx="8286043" cy="3362619"/>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None/>
            </a:pPr>
            <a:r>
              <a:rPr lang="en-IN" sz="4400">
                <a:latin typeface="Calibri"/>
                <a:ea typeface="Calibri"/>
                <a:cs typeface="Calibri"/>
                <a:sym typeface="Calibri"/>
              </a:rPr>
              <a:t>Inference and Results </a:t>
            </a:r>
          </a:p>
          <a:p>
            <a:pPr marL="0" marR="0" lvl="0" indent="0" algn="ctr" rtl="0">
              <a:lnSpc>
                <a:spcPct val="90000"/>
              </a:lnSpc>
              <a:spcBef>
                <a:spcPts val="0"/>
              </a:spcBef>
              <a:spcAft>
                <a:spcPts val="0"/>
              </a:spcAft>
              <a:buNone/>
            </a:pPr>
            <a:r>
              <a:rPr lang="en-IN" sz="4400">
                <a:latin typeface="Calibri"/>
                <a:ea typeface="Calibri"/>
                <a:cs typeface="Calibri"/>
                <a:sym typeface="Calibri"/>
              </a:rPr>
              <a:t>of different models</a:t>
            </a:r>
            <a:endParaRPr sz="18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15148470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graphicFrame>
        <p:nvGraphicFramePr>
          <p:cNvPr id="75" name="Google Shape;75;g11027a3d0e0_0_6"/>
          <p:cNvGraphicFramePr/>
          <p:nvPr>
            <p:extLst>
              <p:ext uri="{D42A27DB-BD31-4B8C-83A1-F6EECF244321}">
                <p14:modId xmlns:p14="http://schemas.microsoft.com/office/powerpoint/2010/main" val="3141802175"/>
              </p:ext>
            </p:extLst>
          </p:nvPr>
        </p:nvGraphicFramePr>
        <p:xfrm>
          <a:off x="1115171" y="1972315"/>
          <a:ext cx="7492116" cy="3494204"/>
        </p:xfrm>
        <a:graphic>
          <a:graphicData uri="http://schemas.openxmlformats.org/drawingml/2006/table">
            <a:tbl>
              <a:tblPr>
                <a:noFill/>
                <a:tableStyleId>{7C0A8A6D-AD45-4E2E-AB73-C1C6D0D3BE2D}</a:tableStyleId>
              </a:tblPr>
              <a:tblGrid>
                <a:gridCol w="2497372">
                  <a:extLst>
                    <a:ext uri="{9D8B030D-6E8A-4147-A177-3AD203B41FA5}">
                      <a16:colId xmlns:a16="http://schemas.microsoft.com/office/drawing/2014/main" val="20000"/>
                    </a:ext>
                  </a:extLst>
                </a:gridCol>
                <a:gridCol w="2497372">
                  <a:extLst>
                    <a:ext uri="{9D8B030D-6E8A-4147-A177-3AD203B41FA5}">
                      <a16:colId xmlns:a16="http://schemas.microsoft.com/office/drawing/2014/main" val="20001"/>
                    </a:ext>
                  </a:extLst>
                </a:gridCol>
                <a:gridCol w="2497372">
                  <a:extLst>
                    <a:ext uri="{9D8B030D-6E8A-4147-A177-3AD203B41FA5}">
                      <a16:colId xmlns:a16="http://schemas.microsoft.com/office/drawing/2014/main" val="20002"/>
                    </a:ext>
                  </a:extLst>
                </a:gridCol>
              </a:tblGrid>
              <a:tr h="640465">
                <a:tc>
                  <a:txBody>
                    <a:bodyPr/>
                    <a:lstStyle/>
                    <a:p>
                      <a:pPr marL="0" marR="0" lvl="0" indent="0" algn="l" rtl="0">
                        <a:lnSpc>
                          <a:spcPct val="100000"/>
                        </a:lnSpc>
                        <a:spcBef>
                          <a:spcPts val="0"/>
                        </a:spcBef>
                        <a:spcAft>
                          <a:spcPts val="0"/>
                        </a:spcAft>
                        <a:buNone/>
                      </a:pPr>
                      <a:r>
                        <a:rPr lang="en-IN" sz="1800" b="1" u="none" strike="noStrike" cap="none">
                          <a:solidFill>
                            <a:srgbClr val="FFFFFF"/>
                          </a:solidFill>
                          <a:latin typeface="Calibri"/>
                          <a:ea typeface="Calibri"/>
                          <a:cs typeface="Calibri"/>
                          <a:sym typeface="Calibri"/>
                        </a:rPr>
                        <a:t>MODEL</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4472C4"/>
                    </a:solidFill>
                  </a:tcPr>
                </a:tc>
                <a:tc>
                  <a:txBody>
                    <a:bodyPr/>
                    <a:lstStyle/>
                    <a:p>
                      <a:pPr marL="0" marR="0" lvl="0" indent="0" algn="l" rtl="0">
                        <a:lnSpc>
                          <a:spcPct val="100000"/>
                        </a:lnSpc>
                        <a:spcBef>
                          <a:spcPts val="0"/>
                        </a:spcBef>
                        <a:spcAft>
                          <a:spcPts val="0"/>
                        </a:spcAft>
                        <a:buNone/>
                      </a:pPr>
                      <a:r>
                        <a:rPr lang="en-IN" sz="1800" b="0" u="none" strike="noStrike" cap="none">
                          <a:solidFill>
                            <a:srgbClr val="FFFFFF"/>
                          </a:solidFill>
                          <a:latin typeface="Calibri"/>
                          <a:ea typeface="Calibri"/>
                          <a:cs typeface="Calibri"/>
                          <a:sym typeface="Calibri"/>
                        </a:rPr>
                        <a:t>TrainTime_plain</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4472C4"/>
                    </a:solidFill>
                  </a:tcPr>
                </a:tc>
                <a:tc>
                  <a:txBody>
                    <a:bodyPr/>
                    <a:lstStyle/>
                    <a:p>
                      <a:pPr marL="0" marR="0" lvl="0" indent="0" algn="l" rtl="0">
                        <a:lnSpc>
                          <a:spcPct val="100000"/>
                        </a:lnSpc>
                        <a:spcBef>
                          <a:spcPts val="0"/>
                        </a:spcBef>
                        <a:spcAft>
                          <a:spcPts val="0"/>
                        </a:spcAft>
                        <a:buNone/>
                      </a:pPr>
                      <a:r>
                        <a:rPr lang="en-IN" sz="1800" b="0" u="none" strike="noStrike" cap="none">
                          <a:solidFill>
                            <a:srgbClr val="FFFFFF"/>
                          </a:solidFill>
                          <a:latin typeface="Calibri"/>
                          <a:ea typeface="Calibri"/>
                          <a:cs typeface="Calibri"/>
                          <a:sym typeface="Calibri"/>
                        </a:rPr>
                        <a:t>TestRMSE_plain</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4472C4"/>
                    </a:solidFill>
                  </a:tcPr>
                </a:tc>
                <a:extLst>
                  <a:ext uri="{0D108BD9-81ED-4DB2-BD59-A6C34878D82A}">
                    <a16:rowId xmlns:a16="http://schemas.microsoft.com/office/drawing/2014/main" val="10000"/>
                  </a:ext>
                </a:extLst>
              </a:tr>
              <a:tr h="407677">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a:ea typeface="Calibri"/>
                          <a:cs typeface="Calibri"/>
                          <a:sym typeface="Calibri"/>
                        </a:rPr>
                        <a:t>GPR</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CFD5E9"/>
                    </a:solidFill>
                  </a:tcPr>
                </a:tc>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a:ea typeface="Calibri"/>
                          <a:cs typeface="Calibri"/>
                          <a:sym typeface="Calibri"/>
                        </a:rPr>
                        <a:t>3433.04</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CFD5E9"/>
                    </a:solidFill>
                  </a:tcPr>
                </a:tc>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a:ea typeface="Calibri"/>
                          <a:cs typeface="Calibri"/>
                          <a:sym typeface="Calibri"/>
                        </a:rPr>
                        <a:t>29.74</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CFD5E9"/>
                    </a:solidFill>
                  </a:tcPr>
                </a:tc>
                <a:extLst>
                  <a:ext uri="{0D108BD9-81ED-4DB2-BD59-A6C34878D82A}">
                    <a16:rowId xmlns:a16="http://schemas.microsoft.com/office/drawing/2014/main" val="10001"/>
                  </a:ext>
                </a:extLst>
              </a:tr>
              <a:tr h="407677">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a:ea typeface="Calibri"/>
                          <a:cs typeface="Calibri"/>
                          <a:sym typeface="Calibri"/>
                        </a:rPr>
                        <a:t>Variational GPR</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E8EBF4"/>
                    </a:solidFill>
                  </a:tcPr>
                </a:tc>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a:ea typeface="Calibri"/>
                          <a:cs typeface="Calibri"/>
                          <a:sym typeface="Calibri"/>
                        </a:rPr>
                        <a:t>1053.88</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E8EBF4"/>
                    </a:solidFill>
                  </a:tcPr>
                </a:tc>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a:ea typeface="Calibri"/>
                          <a:cs typeface="Calibri"/>
                          <a:sym typeface="Calibri"/>
                        </a:rPr>
                        <a:t>30.63</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E8EBF4"/>
                    </a:solidFill>
                  </a:tcPr>
                </a:tc>
                <a:extLst>
                  <a:ext uri="{0D108BD9-81ED-4DB2-BD59-A6C34878D82A}">
                    <a16:rowId xmlns:a16="http://schemas.microsoft.com/office/drawing/2014/main" val="10002"/>
                  </a:ext>
                </a:extLst>
              </a:tr>
              <a:tr h="407677">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a:ea typeface="Calibri"/>
                          <a:cs typeface="Calibri"/>
                          <a:sym typeface="Calibri"/>
                        </a:rPr>
                        <a:t>GraphSage</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E8EBF4"/>
                    </a:solidFill>
                  </a:tcPr>
                </a:tc>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a:ea typeface="Calibri"/>
                          <a:cs typeface="Calibri"/>
                          <a:sym typeface="Calibri"/>
                        </a:rPr>
                        <a:t>4891.81</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E8EBF4"/>
                    </a:solidFill>
                  </a:tcPr>
                </a:tc>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a:ea typeface="Calibri"/>
                          <a:cs typeface="Calibri"/>
                          <a:sym typeface="Calibri"/>
                        </a:rPr>
                        <a:t>34.15</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E8EBF4"/>
                    </a:solidFill>
                  </a:tcPr>
                </a:tc>
                <a:extLst>
                  <a:ext uri="{0D108BD9-81ED-4DB2-BD59-A6C34878D82A}">
                    <a16:rowId xmlns:a16="http://schemas.microsoft.com/office/drawing/2014/main" val="10003"/>
                  </a:ext>
                </a:extLst>
              </a:tr>
              <a:tr h="407677">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a:ea typeface="Calibri"/>
                          <a:cs typeface="Calibri"/>
                          <a:sym typeface="Calibri"/>
                        </a:rPr>
                        <a:t>ANN</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CFD5E9"/>
                    </a:solidFill>
                  </a:tcPr>
                </a:tc>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a:ea typeface="Calibri"/>
                          <a:cs typeface="Calibri"/>
                          <a:sym typeface="Calibri"/>
                        </a:rPr>
                        <a:t>141.42</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CFD5E9"/>
                    </a:solidFill>
                  </a:tcPr>
                </a:tc>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a:ea typeface="Calibri"/>
                          <a:cs typeface="Calibri"/>
                          <a:sym typeface="Calibri"/>
                        </a:rPr>
                        <a:t>32.49</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CFD5E9"/>
                    </a:solidFill>
                  </a:tcPr>
                </a:tc>
                <a:extLst>
                  <a:ext uri="{0D108BD9-81ED-4DB2-BD59-A6C34878D82A}">
                    <a16:rowId xmlns:a16="http://schemas.microsoft.com/office/drawing/2014/main" val="10004"/>
                  </a:ext>
                </a:extLst>
              </a:tr>
              <a:tr h="407677">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a:ea typeface="Calibri"/>
                          <a:cs typeface="Calibri"/>
                          <a:sym typeface="Calibri"/>
                        </a:rPr>
                        <a:t>GCN</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lgn="ctr">
                      <a:solidFill>
                        <a:srgbClr val="FFFFFF"/>
                      </a:solidFill>
                      <a:prstDash val="solid"/>
                      <a:round/>
                      <a:headEnd type="none" w="sm" len="sm"/>
                      <a:tailEnd type="none" w="sm" len="sm"/>
                    </a:lnB>
                    <a:solidFill>
                      <a:srgbClr val="CFD5E9"/>
                    </a:solidFill>
                  </a:tcPr>
                </a:tc>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a:ea typeface="Calibri"/>
                          <a:cs typeface="Calibri"/>
                          <a:sym typeface="Calibri"/>
                        </a:rPr>
                        <a:t>4.22</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lgn="ctr">
                      <a:solidFill>
                        <a:srgbClr val="FFFFFF"/>
                      </a:solidFill>
                      <a:prstDash val="solid"/>
                      <a:round/>
                      <a:headEnd type="none" w="sm" len="sm"/>
                      <a:tailEnd type="none" w="sm" len="sm"/>
                    </a:lnB>
                    <a:solidFill>
                      <a:srgbClr val="CFD5E9"/>
                    </a:solidFill>
                  </a:tcPr>
                </a:tc>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a:ea typeface="Calibri"/>
                          <a:cs typeface="Calibri"/>
                          <a:sym typeface="Calibri"/>
                        </a:rPr>
                        <a:t>50.8</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lgn="ctr">
                      <a:solidFill>
                        <a:srgbClr val="FFFFFF"/>
                      </a:solidFill>
                      <a:prstDash val="solid"/>
                      <a:round/>
                      <a:headEnd type="none" w="sm" len="sm"/>
                      <a:tailEnd type="none" w="sm" len="sm"/>
                    </a:lnB>
                    <a:solidFill>
                      <a:srgbClr val="CFD5E9"/>
                    </a:solidFill>
                  </a:tcPr>
                </a:tc>
                <a:extLst>
                  <a:ext uri="{0D108BD9-81ED-4DB2-BD59-A6C34878D82A}">
                    <a16:rowId xmlns:a16="http://schemas.microsoft.com/office/drawing/2014/main" val="10005"/>
                  </a:ext>
                </a:extLst>
              </a:tr>
              <a:tr h="407677">
                <a:tc>
                  <a:txBody>
                    <a:bodyPr/>
                    <a:lstStyle/>
                    <a:p>
                      <a:pPr marL="0" marR="0" lvl="0" indent="0" algn="l" rtl="0">
                        <a:lnSpc>
                          <a:spcPct val="100000"/>
                        </a:lnSpc>
                        <a:spcBef>
                          <a:spcPts val="0"/>
                        </a:spcBef>
                        <a:spcAft>
                          <a:spcPts val="0"/>
                        </a:spcAft>
                        <a:buNone/>
                      </a:pPr>
                      <a:r>
                        <a:rPr lang="en-IN" sz="1800" b="0" u="none" strike="noStrike" cap="none" err="1">
                          <a:solidFill>
                            <a:srgbClr val="000000"/>
                          </a:solidFill>
                          <a:latin typeface="Calibri"/>
                          <a:ea typeface="Calibri"/>
                          <a:cs typeface="Calibri"/>
                          <a:sym typeface="Calibri"/>
                        </a:rPr>
                        <a:t>ConvLSTM</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lgn="ctr">
                      <a:solidFill>
                        <a:srgbClr val="FFFFFF"/>
                      </a:solidFill>
                      <a:prstDash val="solid"/>
                      <a:round/>
                      <a:headEnd type="none" w="sm" len="sm"/>
                      <a:tailEnd type="none" w="sm" len="sm"/>
                    </a:lnB>
                    <a:solidFill>
                      <a:srgbClr val="E8EBF4"/>
                    </a:solidFill>
                  </a:tcPr>
                </a:tc>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panose="020F0502020204030204" pitchFamily="34" charset="0"/>
                          <a:ea typeface="Arial"/>
                          <a:cs typeface="Calibri" panose="020F0502020204030204" pitchFamily="34" charset="0"/>
                          <a:sym typeface="Calibri"/>
                        </a:rPr>
                        <a:t>1022</a:t>
                      </a:r>
                      <a:endParaRPr sz="1800" b="0" u="none" strike="noStrike" cap="none">
                        <a:solidFill>
                          <a:srgbClr val="000000"/>
                        </a:solidFill>
                        <a:latin typeface="Calibri" panose="020F0502020204030204" pitchFamily="34" charset="0"/>
                        <a:ea typeface="Arial"/>
                        <a:cs typeface="Calibri" panose="020F0502020204030204" pitchFamily="34" charset="0"/>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lgn="ctr">
                      <a:solidFill>
                        <a:srgbClr val="FFFFFF"/>
                      </a:solidFill>
                      <a:prstDash val="solid"/>
                      <a:round/>
                      <a:headEnd type="none" w="sm" len="sm"/>
                      <a:tailEnd type="none" w="sm" len="sm"/>
                    </a:lnB>
                    <a:solidFill>
                      <a:srgbClr val="E8EBF4"/>
                    </a:solidFill>
                  </a:tcPr>
                </a:tc>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panose="020F0502020204030204" pitchFamily="34" charset="0"/>
                          <a:ea typeface="Arial"/>
                          <a:cs typeface="Calibri" panose="020F0502020204030204" pitchFamily="34" charset="0"/>
                          <a:sym typeface="Calibri"/>
                        </a:rPr>
                        <a:t>46.09</a:t>
                      </a:r>
                      <a:endParaRPr sz="1800" b="0" u="none" strike="noStrike" cap="none">
                        <a:solidFill>
                          <a:srgbClr val="000000"/>
                        </a:solidFill>
                        <a:latin typeface="Calibri" panose="020F0502020204030204" pitchFamily="34" charset="0"/>
                        <a:ea typeface="Arial"/>
                        <a:cs typeface="Calibri" panose="020F0502020204030204" pitchFamily="34" charset="0"/>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lgn="ctr">
                      <a:solidFill>
                        <a:srgbClr val="FFFFFF"/>
                      </a:solidFill>
                      <a:prstDash val="solid"/>
                      <a:round/>
                      <a:headEnd type="none" w="sm" len="sm"/>
                      <a:tailEnd type="none" w="sm" len="sm"/>
                    </a:lnB>
                    <a:solidFill>
                      <a:srgbClr val="E8EBF4"/>
                    </a:solidFill>
                  </a:tcPr>
                </a:tc>
                <a:extLst>
                  <a:ext uri="{0D108BD9-81ED-4DB2-BD59-A6C34878D82A}">
                    <a16:rowId xmlns:a16="http://schemas.microsoft.com/office/drawing/2014/main" val="10006"/>
                  </a:ext>
                </a:extLst>
              </a:tr>
              <a:tr h="407677">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panose="020F0502020204030204" pitchFamily="34" charset="0"/>
                          <a:ea typeface="Arial"/>
                          <a:cs typeface="Calibri" panose="020F0502020204030204" pitchFamily="34" charset="0"/>
                          <a:sym typeface="Arial"/>
                        </a:rPr>
                        <a:t>GCN_LSTM</a:t>
                      </a:r>
                      <a:endParaRPr sz="1800" b="0" u="none" strike="noStrike" cap="none">
                        <a:solidFill>
                          <a:srgbClr val="000000"/>
                        </a:solidFill>
                        <a:latin typeface="Calibri" panose="020F0502020204030204" pitchFamily="34" charset="0"/>
                        <a:ea typeface="Arial"/>
                        <a:cs typeface="Calibri" panose="020F0502020204030204" pitchFamily="34" charset="0"/>
                        <a:sym typeface="Arial"/>
                      </a:endParaRPr>
                    </a:p>
                  </a:txBody>
                  <a:tcPr marL="91450" marR="91450" marT="45725" marB="45725">
                    <a:lnL w="12225" cap="flat" cmpd="sng">
                      <a:solidFill>
                        <a:srgbClr val="FFFFFF"/>
                      </a:solidFill>
                      <a:prstDash val="solid"/>
                      <a:round/>
                      <a:headEnd type="none" w="sm" len="sm"/>
                      <a:tailEnd type="none" w="sm" len="sm"/>
                    </a:lnL>
                    <a:lnR w="12225" cap="flat" cmpd="sng" algn="ctr">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E8EBF4"/>
                    </a:solidFill>
                  </a:tcPr>
                </a:tc>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panose="020F0502020204030204" pitchFamily="34" charset="0"/>
                          <a:ea typeface="Arial"/>
                          <a:cs typeface="Calibri" panose="020F0502020204030204" pitchFamily="34" charset="0"/>
                          <a:sym typeface="Arial"/>
                        </a:rPr>
                        <a:t>24.04 (on </a:t>
                      </a:r>
                      <a:r>
                        <a:rPr lang="en-IN" sz="1800" b="0" u="none" strike="noStrike" cap="none" err="1">
                          <a:solidFill>
                            <a:srgbClr val="000000"/>
                          </a:solidFill>
                          <a:latin typeface="Calibri" panose="020F0502020204030204" pitchFamily="34" charset="0"/>
                          <a:ea typeface="Arial"/>
                          <a:cs typeface="Calibri" panose="020F0502020204030204" pitchFamily="34" charset="0"/>
                          <a:sym typeface="Arial"/>
                        </a:rPr>
                        <a:t>cpu</a:t>
                      </a:r>
                      <a:r>
                        <a:rPr lang="en-IN" sz="1800" b="0" u="none" strike="noStrike" cap="none">
                          <a:solidFill>
                            <a:srgbClr val="000000"/>
                          </a:solidFill>
                          <a:latin typeface="Calibri" panose="020F0502020204030204" pitchFamily="34" charset="0"/>
                          <a:ea typeface="Arial"/>
                          <a:cs typeface="Calibri" panose="020F0502020204030204" pitchFamily="34" charset="0"/>
                          <a:sym typeface="Arial"/>
                        </a:rPr>
                        <a:t>)</a:t>
                      </a:r>
                      <a:endParaRPr sz="1800" b="0" u="none" strike="noStrike" cap="none">
                        <a:solidFill>
                          <a:srgbClr val="000000"/>
                        </a:solidFill>
                        <a:latin typeface="Calibri" panose="020F0502020204030204" pitchFamily="34" charset="0"/>
                        <a:ea typeface="Arial"/>
                        <a:cs typeface="Calibri" panose="020F0502020204030204" pitchFamily="34" charset="0"/>
                        <a:sym typeface="Arial"/>
                      </a:endParaRPr>
                    </a:p>
                  </a:txBody>
                  <a:tcPr marL="91450" marR="91450" marT="45725" marB="45725">
                    <a:lnL w="12225" cap="flat" cmpd="sng" algn="ctr">
                      <a:solidFill>
                        <a:srgbClr val="FFFFFF"/>
                      </a:solidFill>
                      <a:prstDash val="solid"/>
                      <a:round/>
                      <a:headEnd type="none" w="sm" len="sm"/>
                      <a:tailEnd type="none" w="sm" len="sm"/>
                    </a:lnL>
                    <a:lnR w="12225" cap="flat" cmpd="sng" algn="ctr">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E8EBF4"/>
                    </a:solidFill>
                  </a:tcPr>
                </a:tc>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panose="020F0502020204030204" pitchFamily="34" charset="0"/>
                          <a:ea typeface="Arial"/>
                          <a:cs typeface="Calibri" panose="020F0502020204030204" pitchFamily="34" charset="0"/>
                          <a:sym typeface="Arial"/>
                        </a:rPr>
                        <a:t>41.74</a:t>
                      </a:r>
                      <a:endParaRPr sz="1800" b="0" u="none" strike="noStrike" cap="none">
                        <a:solidFill>
                          <a:srgbClr val="000000"/>
                        </a:solidFill>
                        <a:latin typeface="Calibri" panose="020F0502020204030204" pitchFamily="34" charset="0"/>
                        <a:ea typeface="Arial"/>
                        <a:cs typeface="Calibri" panose="020F0502020204030204" pitchFamily="34" charset="0"/>
                        <a:sym typeface="Arial"/>
                      </a:endParaRPr>
                    </a:p>
                  </a:txBody>
                  <a:tcPr marL="91450" marR="91450" marT="45725" marB="45725">
                    <a:lnL w="12225" cap="flat" cmpd="sng" algn="ctr">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E8EBF4"/>
                    </a:solidFill>
                  </a:tcPr>
                </a:tc>
                <a:extLst>
                  <a:ext uri="{0D108BD9-81ED-4DB2-BD59-A6C34878D82A}">
                    <a16:rowId xmlns:a16="http://schemas.microsoft.com/office/drawing/2014/main" val="1684235533"/>
                  </a:ext>
                </a:extLst>
              </a:tr>
            </a:tbl>
          </a:graphicData>
        </a:graphic>
      </p:graphicFrame>
      <p:sp>
        <p:nvSpPr>
          <p:cNvPr id="76" name="Google Shape;76;g11027a3d0e0_0_6"/>
          <p:cNvSpPr txBox="1"/>
          <p:nvPr/>
        </p:nvSpPr>
        <p:spPr>
          <a:xfrm>
            <a:off x="291427" y="-512"/>
            <a:ext cx="11257800" cy="132510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None/>
            </a:pPr>
            <a:r>
              <a:rPr lang="en-IN" sz="4000" b="0" i="0" u="none" strike="noStrike" cap="none">
                <a:solidFill>
                  <a:srgbClr val="000000"/>
                </a:solidFill>
                <a:latin typeface="+mj-lt"/>
                <a:ea typeface="Calibri"/>
                <a:cs typeface="IrisUPC" panose="020B0502040204020203" pitchFamily="34" charset="-34"/>
                <a:sym typeface="Calibri"/>
              </a:rPr>
              <a:t>Many interpolation models, but </a:t>
            </a:r>
            <a:r>
              <a:rPr lang="en-IN" sz="4000">
                <a:latin typeface="+mj-lt"/>
                <a:ea typeface="Calibri"/>
                <a:cs typeface="IrisUPC" panose="020B0502040204020203" pitchFamily="34" charset="-34"/>
                <a:sym typeface="Calibri"/>
              </a:rPr>
              <a:t>porting to MPC?</a:t>
            </a:r>
            <a:endParaRPr sz="1600" b="0" i="0" u="none" strike="noStrike" cap="none">
              <a:solidFill>
                <a:srgbClr val="000000"/>
              </a:solidFill>
              <a:latin typeface="+mj-lt"/>
              <a:ea typeface="Calibri"/>
              <a:cs typeface="IrisUPC" panose="020B0502040204020203" pitchFamily="34" charset="-34"/>
              <a:sym typeface="Calibri"/>
            </a:endParaRPr>
          </a:p>
        </p:txBody>
      </p:sp>
      <p:sp>
        <p:nvSpPr>
          <p:cNvPr id="77" name="Google Shape;77;g11027a3d0e0_0_6"/>
          <p:cNvSpPr/>
          <p:nvPr/>
        </p:nvSpPr>
        <p:spPr>
          <a:xfrm>
            <a:off x="3482357" y="2571750"/>
            <a:ext cx="2097300" cy="1208100"/>
          </a:xfrm>
          <a:prstGeom prst="rect">
            <a:avLst/>
          </a:prstGeom>
          <a:noFill/>
          <a:ln w="762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g11027a3d0e0_0_6"/>
          <p:cNvSpPr txBox="1"/>
          <p:nvPr/>
        </p:nvSpPr>
        <p:spPr>
          <a:xfrm>
            <a:off x="2269475" y="5672282"/>
            <a:ext cx="4033800" cy="969600"/>
          </a:xfrm>
          <a:prstGeom prst="rect">
            <a:avLst/>
          </a:prstGeom>
          <a:noFill/>
          <a:ln w="9525" cap="flat" cmpd="sng">
            <a:solidFill>
              <a:srgbClr val="FF0000"/>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IN" sz="1700">
                <a:solidFill>
                  <a:srgbClr val="FF0000"/>
                </a:solidFill>
              </a:rPr>
              <a:t>Training slow in plaintext itself, will be very slow in MPC with encrypted computations and communications.</a:t>
            </a:r>
            <a:endParaRPr sz="1700">
              <a:solidFill>
                <a:srgbClr val="FF0000"/>
              </a:solidFill>
            </a:endParaRPr>
          </a:p>
        </p:txBody>
      </p:sp>
      <p:sp>
        <p:nvSpPr>
          <p:cNvPr id="79" name="Google Shape;79;g11027a3d0e0_0_6"/>
          <p:cNvSpPr txBox="1"/>
          <p:nvPr/>
        </p:nvSpPr>
        <p:spPr>
          <a:xfrm>
            <a:off x="8977299" y="2510817"/>
            <a:ext cx="2810510" cy="2277516"/>
          </a:xfrm>
          <a:prstGeom prst="rect">
            <a:avLst/>
          </a:prstGeom>
          <a:noFill/>
          <a:ln w="9525" cap="flat" cmpd="sng">
            <a:solidFill>
              <a:srgbClr val="FF0000"/>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IN" sz="1700">
                <a:solidFill>
                  <a:srgbClr val="FF0000"/>
                </a:solidFill>
              </a:rPr>
              <a:t>Some models have functions like Cholesky decomposition, that are difficult to approximate with additions and multiplications, the building blocks of MPC. This makes porting difficult.</a:t>
            </a:r>
            <a:endParaRPr sz="1700">
              <a:solidFill>
                <a:srgbClr val="FF0000"/>
              </a:solidFill>
            </a:endParaRPr>
          </a:p>
        </p:txBody>
      </p:sp>
      <p:cxnSp>
        <p:nvCxnSpPr>
          <p:cNvPr id="80" name="Google Shape;80;g11027a3d0e0_0_6"/>
          <p:cNvCxnSpPr/>
          <p:nvPr/>
        </p:nvCxnSpPr>
        <p:spPr>
          <a:xfrm rot="10800000" flipH="1">
            <a:off x="3777642" y="3704582"/>
            <a:ext cx="818400" cy="1967700"/>
          </a:xfrm>
          <a:prstGeom prst="straightConnector1">
            <a:avLst/>
          </a:prstGeom>
          <a:noFill/>
          <a:ln w="38100" cap="flat" cmpd="sng">
            <a:solidFill>
              <a:srgbClr val="FF0000"/>
            </a:solidFill>
            <a:prstDash val="solid"/>
            <a:round/>
            <a:headEnd type="none" w="med" len="med"/>
            <a:tailEnd type="triangle" w="med" len="med"/>
          </a:ln>
        </p:spPr>
      </p:cxnSp>
      <p:cxnSp>
        <p:nvCxnSpPr>
          <p:cNvPr id="81" name="Google Shape;81;g11027a3d0e0_0_6"/>
          <p:cNvCxnSpPr>
            <a:cxnSpLocks/>
          </p:cNvCxnSpPr>
          <p:nvPr/>
        </p:nvCxnSpPr>
        <p:spPr>
          <a:xfrm flipH="1" flipV="1">
            <a:off x="7589134" y="3171659"/>
            <a:ext cx="1388165" cy="257341"/>
          </a:xfrm>
          <a:prstGeom prst="straightConnector1">
            <a:avLst/>
          </a:prstGeom>
          <a:noFill/>
          <a:ln w="38100" cap="flat" cmpd="sng">
            <a:solidFill>
              <a:srgbClr val="FF0000"/>
            </a:solidFill>
            <a:prstDash val="solid"/>
            <a:round/>
            <a:headEnd type="none" w="med" len="med"/>
            <a:tailEnd type="triangle" w="med" len="med"/>
          </a:ln>
        </p:spPr>
      </p:cxnSp>
      <p:sp>
        <p:nvSpPr>
          <p:cNvPr id="9" name="Google Shape;70;p1">
            <a:extLst>
              <a:ext uri="{FF2B5EF4-FFF2-40B4-BE49-F238E27FC236}">
                <a16:creationId xmlns:a16="http://schemas.microsoft.com/office/drawing/2014/main" id="{CE6581AF-95B6-4DB9-8B8B-51D56CCD8D1B}"/>
              </a:ext>
            </a:extLst>
          </p:cNvPr>
          <p:cNvSpPr txBox="1"/>
          <p:nvPr/>
        </p:nvSpPr>
        <p:spPr>
          <a:xfrm>
            <a:off x="871920" y="1185718"/>
            <a:ext cx="9415475" cy="61552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IN" err="1"/>
              <a:t>Crypten</a:t>
            </a:r>
            <a:r>
              <a:rPr lang="en-IN"/>
              <a:t> is Facebook’s state of the art MPC framework. We are trying ML model training using </a:t>
            </a:r>
            <a:r>
              <a:rPr lang="en-IN" err="1"/>
              <a:t>Crypten</a:t>
            </a:r>
            <a:r>
              <a:rPr lang="en-IN"/>
              <a:t>, to check model training time and RMSE of the trained model on unseen test data.</a:t>
            </a:r>
            <a:endParaRPr/>
          </a:p>
        </p:txBody>
      </p:sp>
    </p:spTree>
    <p:extLst>
      <p:ext uri="{BB962C8B-B14F-4D97-AF65-F5344CB8AC3E}">
        <p14:creationId xmlns:p14="http://schemas.microsoft.com/office/powerpoint/2010/main" val="2739395656"/>
      </p:ext>
    </p:extLst>
  </p:cSld>
  <p:clrMapOvr>
    <a:masterClrMapping/>
  </p:clrMapOvr>
  <mc:AlternateContent xmlns:mc="http://schemas.openxmlformats.org/markup-compatibility/2006" xmlns:p14="http://schemas.microsoft.com/office/powerpoint/2010/main">
    <mc:Choice Requires="p14">
      <p:transition spd="slow" p14:dur="2000" advTm="42084"/>
    </mc:Choice>
    <mc:Fallback xmlns="">
      <p:transition spd="slow" advTm="42084"/>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2"/>
          <p:cNvGraphicFramePr>
            <a:graphicFrameLocks noGrp="1"/>
          </p:cNvGraphicFramePr>
          <p:nvPr/>
        </p:nvGraphicFramePr>
        <p:xfrm>
          <a:off x="252850" y="2612678"/>
          <a:ext cx="2519678" cy="1655891"/>
        </p:xfrm>
        <a:graphic>
          <a:graphicData uri="http://schemas.openxmlformats.org/drawingml/2006/table">
            <a:tbl>
              <a:tblPr firstRow="1" bandRow="1">
                <a:tableStyleId>{2D5ABB26-0587-4C30-8999-92F81FD0307C}</a:tableStyleId>
              </a:tblPr>
              <a:tblGrid>
                <a:gridCol w="362373">
                  <a:extLst>
                    <a:ext uri="{9D8B030D-6E8A-4147-A177-3AD203B41FA5}">
                      <a16:colId xmlns:a16="http://schemas.microsoft.com/office/drawing/2014/main" val="20000"/>
                    </a:ext>
                  </a:extLst>
                </a:gridCol>
                <a:gridCol w="362373">
                  <a:extLst>
                    <a:ext uri="{9D8B030D-6E8A-4147-A177-3AD203B41FA5}">
                      <a16:colId xmlns:a16="http://schemas.microsoft.com/office/drawing/2014/main" val="20001"/>
                    </a:ext>
                  </a:extLst>
                </a:gridCol>
                <a:gridCol w="362372">
                  <a:extLst>
                    <a:ext uri="{9D8B030D-6E8A-4147-A177-3AD203B41FA5}">
                      <a16:colId xmlns:a16="http://schemas.microsoft.com/office/drawing/2014/main" val="20002"/>
                    </a:ext>
                  </a:extLst>
                </a:gridCol>
                <a:gridCol w="362373">
                  <a:extLst>
                    <a:ext uri="{9D8B030D-6E8A-4147-A177-3AD203B41FA5}">
                      <a16:colId xmlns:a16="http://schemas.microsoft.com/office/drawing/2014/main" val="20003"/>
                    </a:ext>
                  </a:extLst>
                </a:gridCol>
                <a:gridCol w="366607">
                  <a:extLst>
                    <a:ext uri="{9D8B030D-6E8A-4147-A177-3AD203B41FA5}">
                      <a16:colId xmlns:a16="http://schemas.microsoft.com/office/drawing/2014/main" val="20004"/>
                    </a:ext>
                  </a:extLst>
                </a:gridCol>
                <a:gridCol w="703580">
                  <a:extLst>
                    <a:ext uri="{9D8B030D-6E8A-4147-A177-3AD203B41FA5}">
                      <a16:colId xmlns:a16="http://schemas.microsoft.com/office/drawing/2014/main" val="20005"/>
                    </a:ext>
                  </a:extLst>
                </a:gridCol>
              </a:tblGrid>
              <a:tr h="330399">
                <a:tc>
                  <a:txBody>
                    <a:bodyPr/>
                    <a:lstStyle/>
                    <a:p>
                      <a:pPr>
                        <a:lnSpc>
                          <a:spcPct val="100000"/>
                        </a:lnSpc>
                      </a:pPr>
                      <a:endParaRPr sz="20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20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20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tcPr>
                </a:tc>
                <a:tc>
                  <a:txBody>
                    <a:bodyPr/>
                    <a:lstStyle/>
                    <a:p>
                      <a:pPr>
                        <a:lnSpc>
                          <a:spcPct val="100000"/>
                        </a:lnSpc>
                      </a:pPr>
                      <a:endParaRPr sz="20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B6B6B6"/>
                    </a:solidFill>
                  </a:tcPr>
                </a:tc>
                <a:tc>
                  <a:txBody>
                    <a:bodyPr/>
                    <a:lstStyle/>
                    <a:p>
                      <a:pPr>
                        <a:lnSpc>
                          <a:spcPct val="100000"/>
                        </a:lnSpc>
                      </a:pPr>
                      <a:endParaRPr sz="20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B6B6B6"/>
                    </a:solidFill>
                  </a:tcPr>
                </a:tc>
                <a:tc rowSpan="3">
                  <a:txBody>
                    <a:bodyPr/>
                    <a:lstStyle/>
                    <a:p>
                      <a:pPr>
                        <a:lnSpc>
                          <a:spcPct val="100000"/>
                        </a:lnSpc>
                      </a:pPr>
                      <a:endParaRPr sz="2000">
                        <a:latin typeface="Times New Roman"/>
                        <a:cs typeface="Times New Roman"/>
                      </a:endParaRPr>
                    </a:p>
                  </a:txBody>
                  <a:tcPr marL="0" marR="0" marT="0" marB="0">
                    <a:lnL w="28575">
                      <a:solidFill>
                        <a:srgbClr val="6EA8DB"/>
                      </a:solidFill>
                      <a:prstDash val="solid"/>
                    </a:lnL>
                    <a:lnB w="28575">
                      <a:solidFill>
                        <a:srgbClr val="595959"/>
                      </a:solidFill>
                      <a:prstDash val="solid"/>
                    </a:lnB>
                  </a:tcPr>
                </a:tc>
                <a:extLst>
                  <a:ext uri="{0D108BD9-81ED-4DB2-BD59-A6C34878D82A}">
                    <a16:rowId xmlns:a16="http://schemas.microsoft.com/office/drawing/2014/main" val="10000"/>
                  </a:ext>
                </a:extLst>
              </a:tr>
              <a:tr h="338265">
                <a:tc>
                  <a:txBody>
                    <a:bodyPr/>
                    <a:lstStyle/>
                    <a:p>
                      <a:pPr>
                        <a:lnSpc>
                          <a:spcPct val="100000"/>
                        </a:lnSpc>
                      </a:pPr>
                      <a:endParaRPr sz="20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20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20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20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B6B6B6"/>
                    </a:solidFill>
                  </a:tcPr>
                </a:tc>
                <a:tc>
                  <a:txBody>
                    <a:bodyPr/>
                    <a:lstStyle/>
                    <a:p>
                      <a:pPr>
                        <a:lnSpc>
                          <a:spcPct val="100000"/>
                        </a:lnSpc>
                      </a:pPr>
                      <a:endParaRPr sz="20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B6B6B6"/>
                    </a:solidFill>
                  </a:tcPr>
                </a:tc>
                <a:tc vMerge="1">
                  <a:txBody>
                    <a:bodyPr/>
                    <a:lstStyle/>
                    <a:p>
                      <a:endParaRPr/>
                    </a:p>
                  </a:txBody>
                  <a:tcPr marL="0" marR="0" marT="0" marB="0">
                    <a:lnL w="28575">
                      <a:solidFill>
                        <a:srgbClr val="6EA8DB"/>
                      </a:solidFill>
                      <a:prstDash val="solid"/>
                    </a:lnL>
                    <a:lnB w="28575">
                      <a:solidFill>
                        <a:srgbClr val="595959"/>
                      </a:solidFill>
                      <a:prstDash val="solid"/>
                    </a:lnB>
                  </a:tcPr>
                </a:tc>
                <a:extLst>
                  <a:ext uri="{0D108BD9-81ED-4DB2-BD59-A6C34878D82A}">
                    <a16:rowId xmlns:a16="http://schemas.microsoft.com/office/drawing/2014/main" val="10001"/>
                  </a:ext>
                </a:extLst>
              </a:tr>
              <a:tr h="121132">
                <a:tc rowSpan="2">
                  <a:txBody>
                    <a:bodyPr/>
                    <a:lstStyle/>
                    <a:p>
                      <a:pPr>
                        <a:lnSpc>
                          <a:spcPct val="100000"/>
                        </a:lnSpc>
                      </a:pPr>
                      <a:endParaRPr sz="20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rowSpan="2">
                  <a:txBody>
                    <a:bodyPr/>
                    <a:lstStyle/>
                    <a:p>
                      <a:pPr>
                        <a:lnSpc>
                          <a:spcPct val="100000"/>
                        </a:lnSpc>
                      </a:pPr>
                      <a:endParaRPr sz="20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rowSpan="2">
                  <a:txBody>
                    <a:bodyPr/>
                    <a:lstStyle/>
                    <a:p>
                      <a:pPr>
                        <a:lnSpc>
                          <a:spcPct val="100000"/>
                        </a:lnSpc>
                      </a:pPr>
                      <a:endParaRPr sz="20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rowSpan="2">
                  <a:txBody>
                    <a:bodyPr/>
                    <a:lstStyle/>
                    <a:p>
                      <a:pPr>
                        <a:lnSpc>
                          <a:spcPct val="100000"/>
                        </a:lnSpc>
                      </a:pPr>
                      <a:endParaRPr sz="20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tcPr>
                </a:tc>
                <a:tc rowSpan="2">
                  <a:txBody>
                    <a:bodyPr/>
                    <a:lstStyle/>
                    <a:p>
                      <a:pPr>
                        <a:lnSpc>
                          <a:spcPct val="100000"/>
                        </a:lnSpc>
                      </a:pPr>
                      <a:endParaRPr sz="20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tcPr>
                </a:tc>
                <a:tc vMerge="1">
                  <a:txBody>
                    <a:bodyPr/>
                    <a:lstStyle/>
                    <a:p>
                      <a:endParaRPr/>
                    </a:p>
                  </a:txBody>
                  <a:tcPr marL="0" marR="0" marT="0" marB="0">
                    <a:lnL w="28575">
                      <a:solidFill>
                        <a:srgbClr val="6EA8DB"/>
                      </a:solidFill>
                      <a:prstDash val="solid"/>
                    </a:lnL>
                    <a:lnB w="28575">
                      <a:solidFill>
                        <a:srgbClr val="595959"/>
                      </a:solidFill>
                      <a:prstDash val="solid"/>
                    </a:lnB>
                  </a:tcPr>
                </a:tc>
                <a:extLst>
                  <a:ext uri="{0D108BD9-81ED-4DB2-BD59-A6C34878D82A}">
                    <a16:rowId xmlns:a16="http://schemas.microsoft.com/office/drawing/2014/main" val="10002"/>
                  </a:ext>
                </a:extLst>
              </a:tr>
              <a:tr h="213165">
                <a:tc vMerge="1">
                  <a:txBody>
                    <a:bodyPr/>
                    <a:lstStyle/>
                    <a:p>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vMerge="1">
                  <a:txBody>
                    <a:bodyPr/>
                    <a:lstStyle/>
                    <a:p>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vMerge="1">
                  <a:txBody>
                    <a:bodyPr/>
                    <a:lstStyle/>
                    <a:p>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vMerge="1">
                  <a:txBody>
                    <a:bodyPr/>
                    <a:lstStyle/>
                    <a:p>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tcPr>
                </a:tc>
                <a:tc vMerge="1">
                  <a:txBody>
                    <a:bodyPr/>
                    <a:lstStyle/>
                    <a:p>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tcPr>
                </a:tc>
                <a:tc rowSpan="3">
                  <a:txBody>
                    <a:bodyPr/>
                    <a:lstStyle/>
                    <a:p>
                      <a:pPr>
                        <a:lnSpc>
                          <a:spcPct val="100000"/>
                        </a:lnSpc>
                      </a:pPr>
                      <a:endParaRPr sz="2000">
                        <a:latin typeface="Times New Roman"/>
                        <a:cs typeface="Times New Roman"/>
                      </a:endParaRPr>
                    </a:p>
                  </a:txBody>
                  <a:tcPr marL="0" marR="0" marT="0" marB="0">
                    <a:lnL w="28575">
                      <a:solidFill>
                        <a:srgbClr val="6EA8DB"/>
                      </a:solidFill>
                      <a:prstDash val="solid"/>
                    </a:lnL>
                    <a:lnT w="28575">
                      <a:solidFill>
                        <a:srgbClr val="595959"/>
                      </a:solidFill>
                      <a:prstDash val="solid"/>
                    </a:lnT>
                  </a:tcPr>
                </a:tc>
                <a:extLst>
                  <a:ext uri="{0D108BD9-81ED-4DB2-BD59-A6C34878D82A}">
                    <a16:rowId xmlns:a16="http://schemas.microsoft.com/office/drawing/2014/main" val="10003"/>
                  </a:ext>
                </a:extLst>
              </a:tr>
              <a:tr h="338265">
                <a:tc>
                  <a:txBody>
                    <a:bodyPr/>
                    <a:lstStyle/>
                    <a:p>
                      <a:pPr>
                        <a:lnSpc>
                          <a:spcPct val="100000"/>
                        </a:lnSpc>
                      </a:pPr>
                      <a:endParaRPr sz="20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20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tcPr>
                </a:tc>
                <a:tc>
                  <a:txBody>
                    <a:bodyPr/>
                    <a:lstStyle/>
                    <a:p>
                      <a:pPr>
                        <a:lnSpc>
                          <a:spcPct val="100000"/>
                        </a:lnSpc>
                      </a:pPr>
                      <a:endParaRPr sz="20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20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20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vMerge="1">
                  <a:txBody>
                    <a:bodyPr/>
                    <a:lstStyle/>
                    <a:p>
                      <a:endParaRPr/>
                    </a:p>
                  </a:txBody>
                  <a:tcPr marL="0" marR="0" marT="0" marB="0">
                    <a:lnL w="28575">
                      <a:solidFill>
                        <a:srgbClr val="6EA8DB"/>
                      </a:solidFill>
                      <a:prstDash val="solid"/>
                    </a:lnL>
                    <a:lnT w="28575">
                      <a:solidFill>
                        <a:srgbClr val="595959"/>
                      </a:solidFill>
                      <a:prstDash val="solid"/>
                    </a:lnT>
                  </a:tcPr>
                </a:tc>
                <a:extLst>
                  <a:ext uri="{0D108BD9-81ED-4DB2-BD59-A6C34878D82A}">
                    <a16:rowId xmlns:a16="http://schemas.microsoft.com/office/drawing/2014/main" val="10004"/>
                  </a:ext>
                </a:extLst>
              </a:tr>
              <a:tr h="314665">
                <a:tc>
                  <a:txBody>
                    <a:bodyPr/>
                    <a:lstStyle/>
                    <a:p>
                      <a:pPr>
                        <a:lnSpc>
                          <a:spcPct val="100000"/>
                        </a:lnSpc>
                      </a:pPr>
                      <a:endParaRPr sz="19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B6B6B6"/>
                    </a:solidFill>
                  </a:tcPr>
                </a:tc>
                <a:tc>
                  <a:txBody>
                    <a:bodyPr/>
                    <a:lstStyle/>
                    <a:p>
                      <a:pPr>
                        <a:lnSpc>
                          <a:spcPct val="100000"/>
                        </a:lnSpc>
                      </a:pPr>
                      <a:endParaRPr sz="19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B6B6B6"/>
                    </a:solidFill>
                  </a:tcPr>
                </a:tc>
                <a:tc>
                  <a:txBody>
                    <a:bodyPr/>
                    <a:lstStyle/>
                    <a:p>
                      <a:pPr>
                        <a:lnSpc>
                          <a:spcPct val="100000"/>
                        </a:lnSpc>
                      </a:pPr>
                      <a:endParaRPr sz="19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B6B6B6"/>
                    </a:solidFill>
                  </a:tcPr>
                </a:tc>
                <a:tc>
                  <a:txBody>
                    <a:bodyPr/>
                    <a:lstStyle/>
                    <a:p>
                      <a:pPr>
                        <a:lnSpc>
                          <a:spcPct val="100000"/>
                        </a:lnSpc>
                      </a:pPr>
                      <a:endParaRPr sz="19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19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B6B6B6"/>
                    </a:solidFill>
                  </a:tcPr>
                </a:tc>
                <a:tc vMerge="1">
                  <a:txBody>
                    <a:bodyPr/>
                    <a:lstStyle/>
                    <a:p>
                      <a:endParaRPr/>
                    </a:p>
                  </a:txBody>
                  <a:tcPr marL="0" marR="0" marT="0" marB="0">
                    <a:lnL w="28575">
                      <a:solidFill>
                        <a:srgbClr val="6EA8DB"/>
                      </a:solidFill>
                      <a:prstDash val="solid"/>
                    </a:lnL>
                    <a:lnT w="28575">
                      <a:solidFill>
                        <a:srgbClr val="595959"/>
                      </a:solidFill>
                      <a:prstDash val="solid"/>
                    </a:lnT>
                  </a:tcPr>
                </a:tc>
                <a:extLst>
                  <a:ext uri="{0D108BD9-81ED-4DB2-BD59-A6C34878D82A}">
                    <a16:rowId xmlns:a16="http://schemas.microsoft.com/office/drawing/2014/main" val="10005"/>
                  </a:ext>
                </a:extLst>
              </a:tr>
            </a:tbl>
          </a:graphicData>
        </a:graphic>
      </p:graphicFrame>
      <p:graphicFrame>
        <p:nvGraphicFramePr>
          <p:cNvPr id="3" name="object 3"/>
          <p:cNvGraphicFramePr>
            <a:graphicFrameLocks noGrp="1"/>
          </p:cNvGraphicFramePr>
          <p:nvPr>
            <p:extLst>
              <p:ext uri="{D42A27DB-BD31-4B8C-83A1-F6EECF244321}">
                <p14:modId xmlns:p14="http://schemas.microsoft.com/office/powerpoint/2010/main" val="4236592007"/>
              </p:ext>
            </p:extLst>
          </p:nvPr>
        </p:nvGraphicFramePr>
        <p:xfrm>
          <a:off x="2996043" y="1504469"/>
          <a:ext cx="1816098" cy="1655895"/>
        </p:xfrm>
        <a:graphic>
          <a:graphicData uri="http://schemas.openxmlformats.org/drawingml/2006/table">
            <a:tbl>
              <a:tblPr firstRow="1" bandRow="1">
                <a:tableStyleId>{2D5ABB26-0587-4C30-8999-92F81FD0307C}</a:tableStyleId>
              </a:tblPr>
              <a:tblGrid>
                <a:gridCol w="362373">
                  <a:extLst>
                    <a:ext uri="{9D8B030D-6E8A-4147-A177-3AD203B41FA5}">
                      <a16:colId xmlns:a16="http://schemas.microsoft.com/office/drawing/2014/main" val="20000"/>
                    </a:ext>
                  </a:extLst>
                </a:gridCol>
                <a:gridCol w="362373">
                  <a:extLst>
                    <a:ext uri="{9D8B030D-6E8A-4147-A177-3AD203B41FA5}">
                      <a16:colId xmlns:a16="http://schemas.microsoft.com/office/drawing/2014/main" val="20001"/>
                    </a:ext>
                  </a:extLst>
                </a:gridCol>
                <a:gridCol w="362372">
                  <a:extLst>
                    <a:ext uri="{9D8B030D-6E8A-4147-A177-3AD203B41FA5}">
                      <a16:colId xmlns:a16="http://schemas.microsoft.com/office/drawing/2014/main" val="20002"/>
                    </a:ext>
                  </a:extLst>
                </a:gridCol>
                <a:gridCol w="362373">
                  <a:extLst>
                    <a:ext uri="{9D8B030D-6E8A-4147-A177-3AD203B41FA5}">
                      <a16:colId xmlns:a16="http://schemas.microsoft.com/office/drawing/2014/main" val="20003"/>
                    </a:ext>
                  </a:extLst>
                </a:gridCol>
                <a:gridCol w="366607">
                  <a:extLst>
                    <a:ext uri="{9D8B030D-6E8A-4147-A177-3AD203B41FA5}">
                      <a16:colId xmlns:a16="http://schemas.microsoft.com/office/drawing/2014/main" val="20004"/>
                    </a:ext>
                  </a:extLst>
                </a:gridCol>
              </a:tblGrid>
              <a:tr h="330399">
                <a:tc>
                  <a:txBody>
                    <a:bodyPr/>
                    <a:lstStyle/>
                    <a:p>
                      <a:pPr>
                        <a:lnSpc>
                          <a:spcPct val="100000"/>
                        </a:lnSpc>
                      </a:pPr>
                      <a:endParaRPr sz="2000">
                        <a:latin typeface="Times New Roman"/>
                        <a:cs typeface="Times New Roman"/>
                      </a:endParaRPr>
                    </a:p>
                  </a:txBody>
                  <a:tcPr marL="0" marR="0" marT="0" marB="0">
                    <a:lnL w="28575">
                      <a:solidFill>
                        <a:srgbClr val="93C37C"/>
                      </a:solidFill>
                      <a:prstDash val="solid"/>
                    </a:lnL>
                    <a:lnR w="28575">
                      <a:solidFill>
                        <a:srgbClr val="93C37C"/>
                      </a:solidFill>
                      <a:prstDash val="solid"/>
                    </a:lnR>
                    <a:lnT w="28575">
                      <a:solidFill>
                        <a:srgbClr val="93C37C"/>
                      </a:solidFill>
                      <a:prstDash val="solid"/>
                    </a:lnT>
                    <a:lnB w="28575">
                      <a:solidFill>
                        <a:srgbClr val="93C37C"/>
                      </a:solidFill>
                      <a:prstDash val="solid"/>
                    </a:lnB>
                    <a:solidFill>
                      <a:srgbClr val="000000"/>
                    </a:solidFill>
                  </a:tcPr>
                </a:tc>
                <a:tc>
                  <a:txBody>
                    <a:bodyPr/>
                    <a:lstStyle/>
                    <a:p>
                      <a:pPr>
                        <a:lnSpc>
                          <a:spcPct val="100000"/>
                        </a:lnSpc>
                      </a:pPr>
                      <a:endParaRPr sz="2000">
                        <a:latin typeface="Times New Roman"/>
                        <a:cs typeface="Times New Roman"/>
                      </a:endParaRPr>
                    </a:p>
                  </a:txBody>
                  <a:tcPr marL="0" marR="0" marT="0" marB="0">
                    <a:lnL w="28575">
                      <a:solidFill>
                        <a:srgbClr val="93C37C"/>
                      </a:solidFill>
                      <a:prstDash val="solid"/>
                    </a:lnL>
                    <a:lnR w="28575">
                      <a:solidFill>
                        <a:srgbClr val="93C37C"/>
                      </a:solidFill>
                      <a:prstDash val="solid"/>
                    </a:lnR>
                    <a:lnT w="28575">
                      <a:solidFill>
                        <a:srgbClr val="93C37C"/>
                      </a:solidFill>
                      <a:prstDash val="solid"/>
                    </a:lnT>
                    <a:lnB w="28575">
                      <a:solidFill>
                        <a:srgbClr val="93C37C"/>
                      </a:solidFill>
                      <a:prstDash val="solid"/>
                    </a:lnB>
                    <a:solidFill>
                      <a:srgbClr val="000000"/>
                    </a:solidFill>
                  </a:tcPr>
                </a:tc>
                <a:tc>
                  <a:txBody>
                    <a:bodyPr/>
                    <a:lstStyle/>
                    <a:p>
                      <a:pPr>
                        <a:lnSpc>
                          <a:spcPct val="100000"/>
                        </a:lnSpc>
                      </a:pPr>
                      <a:endParaRPr sz="2000">
                        <a:latin typeface="Times New Roman"/>
                        <a:cs typeface="Times New Roman"/>
                      </a:endParaRPr>
                    </a:p>
                  </a:txBody>
                  <a:tcPr marL="0" marR="0" marT="0" marB="0">
                    <a:lnL w="28575">
                      <a:solidFill>
                        <a:srgbClr val="93C37C"/>
                      </a:solidFill>
                      <a:prstDash val="solid"/>
                    </a:lnL>
                    <a:lnR w="28575">
                      <a:solidFill>
                        <a:srgbClr val="93C37C"/>
                      </a:solidFill>
                      <a:prstDash val="solid"/>
                    </a:lnR>
                    <a:lnT w="28575">
                      <a:solidFill>
                        <a:srgbClr val="93C37C"/>
                      </a:solidFill>
                      <a:prstDash val="solid"/>
                    </a:lnT>
                    <a:lnB w="28575">
                      <a:solidFill>
                        <a:srgbClr val="93C37C"/>
                      </a:solidFill>
                      <a:prstDash val="solid"/>
                    </a:lnB>
                  </a:tcPr>
                </a:tc>
                <a:tc>
                  <a:txBody>
                    <a:bodyPr/>
                    <a:lstStyle/>
                    <a:p>
                      <a:pPr>
                        <a:lnSpc>
                          <a:spcPct val="100000"/>
                        </a:lnSpc>
                      </a:pPr>
                      <a:endParaRPr sz="2000">
                        <a:latin typeface="Times New Roman"/>
                        <a:cs typeface="Times New Roman"/>
                      </a:endParaRPr>
                    </a:p>
                  </a:txBody>
                  <a:tcPr marL="0" marR="0" marT="0" marB="0">
                    <a:lnL w="28575">
                      <a:solidFill>
                        <a:srgbClr val="93C37C"/>
                      </a:solidFill>
                      <a:prstDash val="solid"/>
                    </a:lnL>
                    <a:lnR w="28575">
                      <a:solidFill>
                        <a:srgbClr val="93C37C"/>
                      </a:solidFill>
                      <a:prstDash val="solid"/>
                    </a:lnR>
                    <a:lnT w="28575">
                      <a:solidFill>
                        <a:srgbClr val="93C37C"/>
                      </a:solidFill>
                      <a:prstDash val="solid"/>
                    </a:lnT>
                    <a:lnB w="28575">
                      <a:solidFill>
                        <a:srgbClr val="93C37C"/>
                      </a:solidFill>
                      <a:prstDash val="solid"/>
                    </a:lnB>
                    <a:solidFill>
                      <a:srgbClr val="000000"/>
                    </a:solidFill>
                  </a:tcPr>
                </a:tc>
                <a:tc>
                  <a:txBody>
                    <a:bodyPr/>
                    <a:lstStyle/>
                    <a:p>
                      <a:pPr>
                        <a:lnSpc>
                          <a:spcPct val="100000"/>
                        </a:lnSpc>
                      </a:pPr>
                      <a:endParaRPr sz="2000">
                        <a:latin typeface="Times New Roman"/>
                        <a:cs typeface="Times New Roman"/>
                      </a:endParaRPr>
                    </a:p>
                  </a:txBody>
                  <a:tcPr marL="0" marR="0" marT="0" marB="0">
                    <a:lnL w="28575">
                      <a:solidFill>
                        <a:srgbClr val="93C37C"/>
                      </a:solidFill>
                      <a:prstDash val="solid"/>
                    </a:lnL>
                    <a:lnR w="28575">
                      <a:solidFill>
                        <a:srgbClr val="93C37C"/>
                      </a:solidFill>
                      <a:prstDash val="solid"/>
                    </a:lnR>
                    <a:lnT w="28575">
                      <a:solidFill>
                        <a:srgbClr val="93C37C"/>
                      </a:solidFill>
                      <a:prstDash val="solid"/>
                    </a:lnT>
                    <a:lnB w="28575">
                      <a:solidFill>
                        <a:srgbClr val="93C37C"/>
                      </a:solidFill>
                      <a:prstDash val="solid"/>
                    </a:lnB>
                    <a:solidFill>
                      <a:srgbClr val="000000"/>
                    </a:solidFill>
                  </a:tcPr>
                </a:tc>
                <a:extLst>
                  <a:ext uri="{0D108BD9-81ED-4DB2-BD59-A6C34878D82A}">
                    <a16:rowId xmlns:a16="http://schemas.microsoft.com/office/drawing/2014/main" val="10000"/>
                  </a:ext>
                </a:extLst>
              </a:tr>
              <a:tr h="338265">
                <a:tc>
                  <a:txBody>
                    <a:bodyPr/>
                    <a:lstStyle/>
                    <a:p>
                      <a:pPr>
                        <a:lnSpc>
                          <a:spcPct val="100000"/>
                        </a:lnSpc>
                      </a:pPr>
                      <a:endParaRPr sz="2000">
                        <a:latin typeface="Times New Roman"/>
                        <a:cs typeface="Times New Roman"/>
                      </a:endParaRPr>
                    </a:p>
                  </a:txBody>
                  <a:tcPr marL="0" marR="0" marT="0" marB="0">
                    <a:lnL w="28575">
                      <a:solidFill>
                        <a:srgbClr val="93C37C"/>
                      </a:solidFill>
                      <a:prstDash val="solid"/>
                    </a:lnL>
                    <a:lnR w="28575">
                      <a:solidFill>
                        <a:srgbClr val="93C37C"/>
                      </a:solidFill>
                      <a:prstDash val="solid"/>
                    </a:lnR>
                    <a:lnT w="28575">
                      <a:solidFill>
                        <a:srgbClr val="93C37C"/>
                      </a:solidFill>
                      <a:prstDash val="solid"/>
                    </a:lnT>
                    <a:lnB w="28575">
                      <a:solidFill>
                        <a:srgbClr val="93C37C"/>
                      </a:solidFill>
                      <a:prstDash val="solid"/>
                    </a:lnB>
                    <a:solidFill>
                      <a:srgbClr val="000000"/>
                    </a:solidFill>
                  </a:tcPr>
                </a:tc>
                <a:tc>
                  <a:txBody>
                    <a:bodyPr/>
                    <a:lstStyle/>
                    <a:p>
                      <a:pPr>
                        <a:lnSpc>
                          <a:spcPct val="100000"/>
                        </a:lnSpc>
                      </a:pPr>
                      <a:endParaRPr sz="2000">
                        <a:latin typeface="Times New Roman"/>
                        <a:cs typeface="Times New Roman"/>
                      </a:endParaRPr>
                    </a:p>
                  </a:txBody>
                  <a:tcPr marL="0" marR="0" marT="0" marB="0">
                    <a:lnL w="28575">
                      <a:solidFill>
                        <a:srgbClr val="93C37C"/>
                      </a:solidFill>
                      <a:prstDash val="solid"/>
                    </a:lnL>
                    <a:lnR w="28575">
                      <a:solidFill>
                        <a:srgbClr val="93C37C"/>
                      </a:solidFill>
                      <a:prstDash val="solid"/>
                    </a:lnR>
                    <a:lnT w="28575">
                      <a:solidFill>
                        <a:srgbClr val="93C37C"/>
                      </a:solidFill>
                      <a:prstDash val="solid"/>
                    </a:lnT>
                    <a:lnB w="28575">
                      <a:solidFill>
                        <a:srgbClr val="93C37C"/>
                      </a:solidFill>
                      <a:prstDash val="solid"/>
                    </a:lnB>
                    <a:solidFill>
                      <a:srgbClr val="000000"/>
                    </a:solidFill>
                  </a:tcPr>
                </a:tc>
                <a:tc>
                  <a:txBody>
                    <a:bodyPr/>
                    <a:lstStyle/>
                    <a:p>
                      <a:pPr>
                        <a:lnSpc>
                          <a:spcPct val="100000"/>
                        </a:lnSpc>
                      </a:pPr>
                      <a:endParaRPr sz="2000">
                        <a:latin typeface="Times New Roman"/>
                        <a:cs typeface="Times New Roman"/>
                      </a:endParaRPr>
                    </a:p>
                  </a:txBody>
                  <a:tcPr marL="0" marR="0" marT="0" marB="0">
                    <a:lnL w="28575">
                      <a:solidFill>
                        <a:srgbClr val="93C37C"/>
                      </a:solidFill>
                      <a:prstDash val="solid"/>
                    </a:lnL>
                    <a:lnR w="28575">
                      <a:solidFill>
                        <a:srgbClr val="93C37C"/>
                      </a:solidFill>
                      <a:prstDash val="solid"/>
                    </a:lnR>
                    <a:lnT w="28575">
                      <a:solidFill>
                        <a:srgbClr val="93C37C"/>
                      </a:solidFill>
                      <a:prstDash val="solid"/>
                    </a:lnT>
                    <a:lnB w="28575">
                      <a:solidFill>
                        <a:srgbClr val="93C37C"/>
                      </a:solidFill>
                      <a:prstDash val="solid"/>
                    </a:lnB>
                    <a:solidFill>
                      <a:srgbClr val="000000"/>
                    </a:solidFill>
                  </a:tcPr>
                </a:tc>
                <a:tc>
                  <a:txBody>
                    <a:bodyPr/>
                    <a:lstStyle/>
                    <a:p>
                      <a:pPr>
                        <a:lnSpc>
                          <a:spcPct val="100000"/>
                        </a:lnSpc>
                      </a:pPr>
                      <a:endParaRPr sz="2000">
                        <a:latin typeface="Times New Roman"/>
                        <a:cs typeface="Times New Roman"/>
                      </a:endParaRPr>
                    </a:p>
                  </a:txBody>
                  <a:tcPr marL="0" marR="0" marT="0" marB="0">
                    <a:lnL w="28575">
                      <a:solidFill>
                        <a:srgbClr val="93C37C"/>
                      </a:solidFill>
                      <a:prstDash val="solid"/>
                    </a:lnL>
                    <a:lnR w="28575">
                      <a:solidFill>
                        <a:srgbClr val="93C37C"/>
                      </a:solidFill>
                      <a:prstDash val="solid"/>
                    </a:lnR>
                    <a:lnT w="28575">
                      <a:solidFill>
                        <a:srgbClr val="93C37C"/>
                      </a:solidFill>
                      <a:prstDash val="solid"/>
                    </a:lnT>
                    <a:lnB w="28575">
                      <a:solidFill>
                        <a:srgbClr val="93C37C"/>
                      </a:solidFill>
                      <a:prstDash val="solid"/>
                    </a:lnB>
                    <a:solidFill>
                      <a:srgbClr val="000000"/>
                    </a:solidFill>
                  </a:tcPr>
                </a:tc>
                <a:tc>
                  <a:txBody>
                    <a:bodyPr/>
                    <a:lstStyle/>
                    <a:p>
                      <a:pPr>
                        <a:lnSpc>
                          <a:spcPct val="100000"/>
                        </a:lnSpc>
                      </a:pPr>
                      <a:endParaRPr sz="2000">
                        <a:latin typeface="Times New Roman"/>
                        <a:cs typeface="Times New Roman"/>
                      </a:endParaRPr>
                    </a:p>
                  </a:txBody>
                  <a:tcPr marL="0" marR="0" marT="0" marB="0">
                    <a:lnL w="28575">
                      <a:solidFill>
                        <a:srgbClr val="93C37C"/>
                      </a:solidFill>
                      <a:prstDash val="solid"/>
                    </a:lnL>
                    <a:lnR w="28575">
                      <a:solidFill>
                        <a:srgbClr val="93C37C"/>
                      </a:solidFill>
                      <a:prstDash val="solid"/>
                    </a:lnR>
                    <a:lnT w="28575">
                      <a:solidFill>
                        <a:srgbClr val="93C37C"/>
                      </a:solidFill>
                      <a:prstDash val="solid"/>
                    </a:lnT>
                    <a:lnB w="28575">
                      <a:solidFill>
                        <a:srgbClr val="93C37C"/>
                      </a:solidFill>
                      <a:prstDash val="solid"/>
                    </a:lnB>
                    <a:solidFill>
                      <a:srgbClr val="000000"/>
                    </a:solidFill>
                  </a:tcPr>
                </a:tc>
                <a:extLst>
                  <a:ext uri="{0D108BD9-81ED-4DB2-BD59-A6C34878D82A}">
                    <a16:rowId xmlns:a16="http://schemas.microsoft.com/office/drawing/2014/main" val="10001"/>
                  </a:ext>
                </a:extLst>
              </a:tr>
              <a:tr h="334301">
                <a:tc>
                  <a:txBody>
                    <a:bodyPr/>
                    <a:lstStyle/>
                    <a:p>
                      <a:pPr>
                        <a:lnSpc>
                          <a:spcPct val="100000"/>
                        </a:lnSpc>
                      </a:pPr>
                      <a:endParaRPr sz="2000">
                        <a:latin typeface="Times New Roman"/>
                        <a:cs typeface="Times New Roman"/>
                      </a:endParaRPr>
                    </a:p>
                  </a:txBody>
                  <a:tcPr marL="0" marR="0" marT="0" marB="0">
                    <a:lnL w="28575">
                      <a:solidFill>
                        <a:srgbClr val="93C37C"/>
                      </a:solidFill>
                      <a:prstDash val="solid"/>
                    </a:lnL>
                    <a:lnR w="28575">
                      <a:solidFill>
                        <a:srgbClr val="93C37C"/>
                      </a:solidFill>
                      <a:prstDash val="solid"/>
                    </a:lnR>
                    <a:lnT w="28575">
                      <a:solidFill>
                        <a:srgbClr val="93C37C"/>
                      </a:solidFill>
                      <a:prstDash val="solid"/>
                    </a:lnT>
                    <a:lnB w="28575">
                      <a:solidFill>
                        <a:srgbClr val="93C37C"/>
                      </a:solidFill>
                      <a:prstDash val="solid"/>
                    </a:lnB>
                    <a:solidFill>
                      <a:srgbClr val="B6B6B6"/>
                    </a:solidFill>
                  </a:tcPr>
                </a:tc>
                <a:tc>
                  <a:txBody>
                    <a:bodyPr/>
                    <a:lstStyle/>
                    <a:p>
                      <a:pPr>
                        <a:lnSpc>
                          <a:spcPct val="100000"/>
                        </a:lnSpc>
                      </a:pPr>
                      <a:endParaRPr sz="2000">
                        <a:latin typeface="Times New Roman"/>
                        <a:cs typeface="Times New Roman"/>
                      </a:endParaRPr>
                    </a:p>
                  </a:txBody>
                  <a:tcPr marL="0" marR="0" marT="0" marB="0">
                    <a:lnL w="28575">
                      <a:solidFill>
                        <a:srgbClr val="93C37C"/>
                      </a:solidFill>
                      <a:prstDash val="solid"/>
                    </a:lnL>
                    <a:lnR w="28575">
                      <a:solidFill>
                        <a:srgbClr val="93C37C"/>
                      </a:solidFill>
                      <a:prstDash val="solid"/>
                    </a:lnR>
                    <a:lnT w="28575">
                      <a:solidFill>
                        <a:srgbClr val="93C37C"/>
                      </a:solidFill>
                      <a:prstDash val="solid"/>
                    </a:lnT>
                    <a:lnB w="28575">
                      <a:solidFill>
                        <a:srgbClr val="93C37C"/>
                      </a:solidFill>
                      <a:prstDash val="solid"/>
                    </a:lnB>
                    <a:solidFill>
                      <a:srgbClr val="000000"/>
                    </a:solidFill>
                  </a:tcPr>
                </a:tc>
                <a:tc>
                  <a:txBody>
                    <a:bodyPr/>
                    <a:lstStyle/>
                    <a:p>
                      <a:pPr>
                        <a:lnSpc>
                          <a:spcPct val="100000"/>
                        </a:lnSpc>
                      </a:pPr>
                      <a:endParaRPr sz="2000">
                        <a:latin typeface="Times New Roman"/>
                        <a:cs typeface="Times New Roman"/>
                      </a:endParaRPr>
                    </a:p>
                  </a:txBody>
                  <a:tcPr marL="0" marR="0" marT="0" marB="0">
                    <a:lnL w="28575">
                      <a:solidFill>
                        <a:srgbClr val="93C37C"/>
                      </a:solidFill>
                      <a:prstDash val="solid"/>
                    </a:lnL>
                    <a:lnR w="28575">
                      <a:solidFill>
                        <a:srgbClr val="93C37C"/>
                      </a:solidFill>
                      <a:prstDash val="solid"/>
                    </a:lnR>
                    <a:lnT w="28575">
                      <a:solidFill>
                        <a:srgbClr val="93C37C"/>
                      </a:solidFill>
                      <a:prstDash val="solid"/>
                    </a:lnT>
                    <a:lnB w="28575">
                      <a:solidFill>
                        <a:srgbClr val="93C37C"/>
                      </a:solidFill>
                      <a:prstDash val="solid"/>
                    </a:lnB>
                    <a:solidFill>
                      <a:srgbClr val="000000"/>
                    </a:solidFill>
                  </a:tcPr>
                </a:tc>
                <a:tc>
                  <a:txBody>
                    <a:bodyPr/>
                    <a:lstStyle/>
                    <a:p>
                      <a:pPr>
                        <a:lnSpc>
                          <a:spcPct val="100000"/>
                        </a:lnSpc>
                      </a:pPr>
                      <a:endParaRPr sz="2000">
                        <a:latin typeface="Times New Roman"/>
                        <a:cs typeface="Times New Roman"/>
                      </a:endParaRPr>
                    </a:p>
                  </a:txBody>
                  <a:tcPr marL="0" marR="0" marT="0" marB="0">
                    <a:lnL w="28575">
                      <a:solidFill>
                        <a:srgbClr val="93C37C"/>
                      </a:solidFill>
                      <a:prstDash val="solid"/>
                    </a:lnL>
                    <a:lnR w="28575">
                      <a:solidFill>
                        <a:srgbClr val="93C37C"/>
                      </a:solidFill>
                      <a:prstDash val="solid"/>
                    </a:lnR>
                    <a:lnT w="28575">
                      <a:solidFill>
                        <a:srgbClr val="93C37C"/>
                      </a:solidFill>
                      <a:prstDash val="solid"/>
                    </a:lnT>
                    <a:lnB w="28575">
                      <a:solidFill>
                        <a:srgbClr val="93C37C"/>
                      </a:solidFill>
                      <a:prstDash val="solid"/>
                    </a:lnB>
                  </a:tcPr>
                </a:tc>
                <a:tc>
                  <a:txBody>
                    <a:bodyPr/>
                    <a:lstStyle/>
                    <a:p>
                      <a:pPr>
                        <a:lnSpc>
                          <a:spcPct val="100000"/>
                        </a:lnSpc>
                      </a:pPr>
                      <a:endParaRPr sz="2000">
                        <a:latin typeface="Times New Roman"/>
                        <a:cs typeface="Times New Roman"/>
                      </a:endParaRPr>
                    </a:p>
                  </a:txBody>
                  <a:tcPr marL="0" marR="0" marT="0" marB="0">
                    <a:lnL w="28575">
                      <a:solidFill>
                        <a:srgbClr val="93C37C"/>
                      </a:solidFill>
                      <a:prstDash val="solid"/>
                    </a:lnL>
                    <a:lnR w="28575">
                      <a:solidFill>
                        <a:srgbClr val="93C37C"/>
                      </a:solidFill>
                      <a:prstDash val="solid"/>
                    </a:lnR>
                    <a:lnT w="28575">
                      <a:solidFill>
                        <a:srgbClr val="93C37C"/>
                      </a:solidFill>
                      <a:prstDash val="solid"/>
                    </a:lnT>
                    <a:lnB w="28575">
                      <a:solidFill>
                        <a:srgbClr val="93C37C"/>
                      </a:solidFill>
                      <a:prstDash val="solid"/>
                    </a:lnB>
                  </a:tcPr>
                </a:tc>
                <a:extLst>
                  <a:ext uri="{0D108BD9-81ED-4DB2-BD59-A6C34878D82A}">
                    <a16:rowId xmlns:a16="http://schemas.microsoft.com/office/drawing/2014/main" val="10002"/>
                  </a:ext>
                </a:extLst>
              </a:tr>
              <a:tr h="338261">
                <a:tc>
                  <a:txBody>
                    <a:bodyPr/>
                    <a:lstStyle/>
                    <a:p>
                      <a:pPr>
                        <a:lnSpc>
                          <a:spcPct val="100000"/>
                        </a:lnSpc>
                      </a:pPr>
                      <a:endParaRPr sz="2000">
                        <a:latin typeface="Times New Roman"/>
                        <a:cs typeface="Times New Roman"/>
                      </a:endParaRPr>
                    </a:p>
                  </a:txBody>
                  <a:tcPr marL="0" marR="0" marT="0" marB="0">
                    <a:lnL w="28575">
                      <a:solidFill>
                        <a:srgbClr val="93C37C"/>
                      </a:solidFill>
                      <a:prstDash val="solid"/>
                    </a:lnL>
                    <a:lnR w="28575">
                      <a:solidFill>
                        <a:srgbClr val="93C37C"/>
                      </a:solidFill>
                      <a:prstDash val="solid"/>
                    </a:lnR>
                    <a:lnT w="28575">
                      <a:solidFill>
                        <a:srgbClr val="93C37C"/>
                      </a:solidFill>
                      <a:prstDash val="solid"/>
                    </a:lnT>
                    <a:lnB w="28575">
                      <a:solidFill>
                        <a:srgbClr val="93C37C"/>
                      </a:solidFill>
                      <a:prstDash val="solid"/>
                    </a:lnB>
                    <a:solidFill>
                      <a:srgbClr val="B6B6B6"/>
                    </a:solidFill>
                  </a:tcPr>
                </a:tc>
                <a:tc>
                  <a:txBody>
                    <a:bodyPr/>
                    <a:lstStyle/>
                    <a:p>
                      <a:pPr>
                        <a:lnSpc>
                          <a:spcPct val="100000"/>
                        </a:lnSpc>
                      </a:pPr>
                      <a:endParaRPr sz="2000">
                        <a:latin typeface="Times New Roman"/>
                        <a:cs typeface="Times New Roman"/>
                      </a:endParaRPr>
                    </a:p>
                  </a:txBody>
                  <a:tcPr marL="0" marR="0" marT="0" marB="0">
                    <a:lnL w="28575">
                      <a:solidFill>
                        <a:srgbClr val="93C37C"/>
                      </a:solidFill>
                      <a:prstDash val="solid"/>
                    </a:lnL>
                    <a:lnR w="28575">
                      <a:solidFill>
                        <a:srgbClr val="93C37C"/>
                      </a:solidFill>
                      <a:prstDash val="solid"/>
                    </a:lnR>
                    <a:lnT w="28575">
                      <a:solidFill>
                        <a:srgbClr val="93C37C"/>
                      </a:solidFill>
                      <a:prstDash val="solid"/>
                    </a:lnT>
                    <a:lnB w="28575">
                      <a:solidFill>
                        <a:srgbClr val="93C37C"/>
                      </a:solidFill>
                      <a:prstDash val="solid"/>
                    </a:lnB>
                  </a:tcPr>
                </a:tc>
                <a:tc>
                  <a:txBody>
                    <a:bodyPr/>
                    <a:lstStyle/>
                    <a:p>
                      <a:pPr>
                        <a:lnSpc>
                          <a:spcPct val="100000"/>
                        </a:lnSpc>
                      </a:pPr>
                      <a:endParaRPr sz="2000">
                        <a:latin typeface="Times New Roman"/>
                        <a:cs typeface="Times New Roman"/>
                      </a:endParaRPr>
                    </a:p>
                  </a:txBody>
                  <a:tcPr marL="0" marR="0" marT="0" marB="0">
                    <a:lnL w="28575">
                      <a:solidFill>
                        <a:srgbClr val="93C37C"/>
                      </a:solidFill>
                      <a:prstDash val="solid"/>
                    </a:lnL>
                    <a:lnR w="28575">
                      <a:solidFill>
                        <a:srgbClr val="93C37C"/>
                      </a:solidFill>
                      <a:prstDash val="solid"/>
                    </a:lnR>
                    <a:lnT w="28575">
                      <a:solidFill>
                        <a:srgbClr val="93C37C"/>
                      </a:solidFill>
                      <a:prstDash val="solid"/>
                    </a:lnT>
                    <a:lnB w="28575">
                      <a:solidFill>
                        <a:srgbClr val="93C37C"/>
                      </a:solidFill>
                      <a:prstDash val="solid"/>
                    </a:lnB>
                    <a:solidFill>
                      <a:srgbClr val="000000"/>
                    </a:solidFill>
                  </a:tcPr>
                </a:tc>
                <a:tc>
                  <a:txBody>
                    <a:bodyPr/>
                    <a:lstStyle/>
                    <a:p>
                      <a:pPr>
                        <a:lnSpc>
                          <a:spcPct val="100000"/>
                        </a:lnSpc>
                      </a:pPr>
                      <a:endParaRPr sz="2000">
                        <a:latin typeface="Times New Roman"/>
                        <a:cs typeface="Times New Roman"/>
                      </a:endParaRPr>
                    </a:p>
                  </a:txBody>
                  <a:tcPr marL="0" marR="0" marT="0" marB="0">
                    <a:lnL w="28575">
                      <a:solidFill>
                        <a:srgbClr val="93C37C"/>
                      </a:solidFill>
                      <a:prstDash val="solid"/>
                    </a:lnL>
                    <a:lnR w="28575">
                      <a:solidFill>
                        <a:srgbClr val="93C37C"/>
                      </a:solidFill>
                      <a:prstDash val="solid"/>
                    </a:lnR>
                    <a:lnT w="28575">
                      <a:solidFill>
                        <a:srgbClr val="93C37C"/>
                      </a:solidFill>
                      <a:prstDash val="solid"/>
                    </a:lnT>
                    <a:lnB w="28575">
                      <a:solidFill>
                        <a:srgbClr val="93C37C"/>
                      </a:solidFill>
                      <a:prstDash val="solid"/>
                    </a:lnB>
                    <a:solidFill>
                      <a:srgbClr val="000000"/>
                    </a:solidFill>
                  </a:tcPr>
                </a:tc>
                <a:tc>
                  <a:txBody>
                    <a:bodyPr/>
                    <a:lstStyle/>
                    <a:p>
                      <a:pPr>
                        <a:lnSpc>
                          <a:spcPct val="100000"/>
                        </a:lnSpc>
                      </a:pPr>
                      <a:endParaRPr sz="2000">
                        <a:latin typeface="Times New Roman"/>
                        <a:cs typeface="Times New Roman"/>
                      </a:endParaRPr>
                    </a:p>
                  </a:txBody>
                  <a:tcPr marL="0" marR="0" marT="0" marB="0">
                    <a:lnL w="28575">
                      <a:solidFill>
                        <a:srgbClr val="93C37C"/>
                      </a:solidFill>
                      <a:prstDash val="solid"/>
                    </a:lnL>
                    <a:lnR w="28575">
                      <a:solidFill>
                        <a:srgbClr val="93C37C"/>
                      </a:solidFill>
                      <a:prstDash val="solid"/>
                    </a:lnR>
                    <a:lnT w="28575">
                      <a:solidFill>
                        <a:srgbClr val="93C37C"/>
                      </a:solidFill>
                      <a:prstDash val="solid"/>
                    </a:lnT>
                    <a:lnB w="28575">
                      <a:solidFill>
                        <a:srgbClr val="93C37C"/>
                      </a:solidFill>
                      <a:prstDash val="solid"/>
                    </a:lnB>
                    <a:solidFill>
                      <a:srgbClr val="000000"/>
                    </a:solidFill>
                  </a:tcPr>
                </a:tc>
                <a:extLst>
                  <a:ext uri="{0D108BD9-81ED-4DB2-BD59-A6C34878D82A}">
                    <a16:rowId xmlns:a16="http://schemas.microsoft.com/office/drawing/2014/main" val="10003"/>
                  </a:ext>
                </a:extLst>
              </a:tr>
              <a:tr h="314669">
                <a:tc>
                  <a:txBody>
                    <a:bodyPr/>
                    <a:lstStyle/>
                    <a:p>
                      <a:pPr>
                        <a:lnSpc>
                          <a:spcPct val="100000"/>
                        </a:lnSpc>
                      </a:pPr>
                      <a:endParaRPr sz="1900">
                        <a:latin typeface="Times New Roman"/>
                        <a:cs typeface="Times New Roman"/>
                      </a:endParaRPr>
                    </a:p>
                  </a:txBody>
                  <a:tcPr marL="0" marR="0" marT="0" marB="0">
                    <a:lnL w="28575">
                      <a:solidFill>
                        <a:srgbClr val="93C37C"/>
                      </a:solidFill>
                      <a:prstDash val="solid"/>
                    </a:lnL>
                    <a:lnR w="28575">
                      <a:solidFill>
                        <a:srgbClr val="93C37C"/>
                      </a:solidFill>
                      <a:prstDash val="solid"/>
                    </a:lnR>
                    <a:lnT w="28575">
                      <a:solidFill>
                        <a:srgbClr val="93C37C"/>
                      </a:solidFill>
                      <a:prstDash val="solid"/>
                    </a:lnT>
                    <a:lnB w="28575">
                      <a:solidFill>
                        <a:srgbClr val="93C37C"/>
                      </a:solidFill>
                      <a:prstDash val="solid"/>
                    </a:lnB>
                    <a:solidFill>
                      <a:srgbClr val="B6B6B6"/>
                    </a:solidFill>
                  </a:tcPr>
                </a:tc>
                <a:tc>
                  <a:txBody>
                    <a:bodyPr/>
                    <a:lstStyle/>
                    <a:p>
                      <a:pPr>
                        <a:lnSpc>
                          <a:spcPct val="100000"/>
                        </a:lnSpc>
                      </a:pPr>
                      <a:endParaRPr sz="1900">
                        <a:latin typeface="Times New Roman"/>
                        <a:cs typeface="Times New Roman"/>
                      </a:endParaRPr>
                    </a:p>
                  </a:txBody>
                  <a:tcPr marL="0" marR="0" marT="0" marB="0">
                    <a:lnL w="28575">
                      <a:solidFill>
                        <a:srgbClr val="93C37C"/>
                      </a:solidFill>
                      <a:prstDash val="solid"/>
                    </a:lnL>
                    <a:lnR w="28575">
                      <a:solidFill>
                        <a:srgbClr val="93C37C"/>
                      </a:solidFill>
                      <a:prstDash val="solid"/>
                    </a:lnR>
                    <a:lnT w="28575">
                      <a:solidFill>
                        <a:srgbClr val="93C37C"/>
                      </a:solidFill>
                      <a:prstDash val="solid"/>
                    </a:lnT>
                    <a:lnB w="28575">
                      <a:solidFill>
                        <a:srgbClr val="93C37C"/>
                      </a:solidFill>
                      <a:prstDash val="solid"/>
                    </a:lnB>
                    <a:solidFill>
                      <a:srgbClr val="B6B6B6"/>
                    </a:solidFill>
                  </a:tcPr>
                </a:tc>
                <a:tc>
                  <a:txBody>
                    <a:bodyPr/>
                    <a:lstStyle/>
                    <a:p>
                      <a:pPr>
                        <a:lnSpc>
                          <a:spcPct val="100000"/>
                        </a:lnSpc>
                      </a:pPr>
                      <a:endParaRPr sz="1900">
                        <a:latin typeface="Times New Roman"/>
                        <a:cs typeface="Times New Roman"/>
                      </a:endParaRPr>
                    </a:p>
                  </a:txBody>
                  <a:tcPr marL="0" marR="0" marT="0" marB="0">
                    <a:lnL w="28575">
                      <a:solidFill>
                        <a:srgbClr val="93C37C"/>
                      </a:solidFill>
                      <a:prstDash val="solid"/>
                    </a:lnL>
                    <a:lnR w="28575">
                      <a:solidFill>
                        <a:srgbClr val="93C37C"/>
                      </a:solidFill>
                      <a:prstDash val="solid"/>
                    </a:lnR>
                    <a:lnT w="28575">
                      <a:solidFill>
                        <a:srgbClr val="93C37C"/>
                      </a:solidFill>
                      <a:prstDash val="solid"/>
                    </a:lnT>
                    <a:lnB w="28575">
                      <a:solidFill>
                        <a:srgbClr val="93C37C"/>
                      </a:solidFill>
                      <a:prstDash val="solid"/>
                    </a:lnB>
                    <a:solidFill>
                      <a:srgbClr val="B6B6B6"/>
                    </a:solidFill>
                  </a:tcPr>
                </a:tc>
                <a:tc>
                  <a:txBody>
                    <a:bodyPr/>
                    <a:lstStyle/>
                    <a:p>
                      <a:pPr>
                        <a:lnSpc>
                          <a:spcPct val="100000"/>
                        </a:lnSpc>
                      </a:pPr>
                      <a:endParaRPr sz="1900">
                        <a:latin typeface="Times New Roman"/>
                        <a:cs typeface="Times New Roman"/>
                      </a:endParaRPr>
                    </a:p>
                  </a:txBody>
                  <a:tcPr marL="0" marR="0" marT="0" marB="0">
                    <a:lnL w="28575">
                      <a:solidFill>
                        <a:srgbClr val="93C37C"/>
                      </a:solidFill>
                      <a:prstDash val="solid"/>
                    </a:lnL>
                    <a:lnR w="28575">
                      <a:solidFill>
                        <a:srgbClr val="93C37C"/>
                      </a:solidFill>
                      <a:prstDash val="solid"/>
                    </a:lnR>
                    <a:lnT w="28575">
                      <a:solidFill>
                        <a:srgbClr val="93C37C"/>
                      </a:solidFill>
                      <a:prstDash val="solid"/>
                    </a:lnT>
                    <a:lnB w="28575">
                      <a:solidFill>
                        <a:srgbClr val="93C37C"/>
                      </a:solidFill>
                      <a:prstDash val="solid"/>
                    </a:lnB>
                    <a:solidFill>
                      <a:srgbClr val="000000"/>
                    </a:solidFill>
                  </a:tcPr>
                </a:tc>
                <a:tc>
                  <a:txBody>
                    <a:bodyPr/>
                    <a:lstStyle/>
                    <a:p>
                      <a:pPr>
                        <a:lnSpc>
                          <a:spcPct val="100000"/>
                        </a:lnSpc>
                      </a:pPr>
                      <a:endParaRPr sz="1900">
                        <a:latin typeface="Times New Roman"/>
                        <a:cs typeface="Times New Roman"/>
                      </a:endParaRPr>
                    </a:p>
                  </a:txBody>
                  <a:tcPr marL="0" marR="0" marT="0" marB="0">
                    <a:lnL w="28575">
                      <a:solidFill>
                        <a:srgbClr val="93C37C"/>
                      </a:solidFill>
                      <a:prstDash val="solid"/>
                    </a:lnL>
                    <a:lnR w="28575">
                      <a:solidFill>
                        <a:srgbClr val="93C37C"/>
                      </a:solidFill>
                      <a:prstDash val="solid"/>
                    </a:lnR>
                    <a:lnT w="28575">
                      <a:solidFill>
                        <a:srgbClr val="93C37C"/>
                      </a:solidFill>
                      <a:prstDash val="solid"/>
                    </a:lnT>
                    <a:lnB w="28575">
                      <a:solidFill>
                        <a:srgbClr val="93C37C"/>
                      </a:solidFill>
                      <a:prstDash val="solid"/>
                    </a:lnB>
                    <a:solidFill>
                      <a:srgbClr val="000000"/>
                    </a:solidFill>
                  </a:tcPr>
                </a:tc>
                <a:extLst>
                  <a:ext uri="{0D108BD9-81ED-4DB2-BD59-A6C34878D82A}">
                    <a16:rowId xmlns:a16="http://schemas.microsoft.com/office/drawing/2014/main" val="10004"/>
                  </a:ext>
                </a:extLst>
              </a:tr>
            </a:tbl>
          </a:graphicData>
        </a:graphic>
      </p:graphicFrame>
      <p:graphicFrame>
        <p:nvGraphicFramePr>
          <p:cNvPr id="4" name="object 4"/>
          <p:cNvGraphicFramePr>
            <a:graphicFrameLocks noGrp="1"/>
          </p:cNvGraphicFramePr>
          <p:nvPr/>
        </p:nvGraphicFramePr>
        <p:xfrm>
          <a:off x="4926439" y="2622069"/>
          <a:ext cx="1816098" cy="1655902"/>
        </p:xfrm>
        <a:graphic>
          <a:graphicData uri="http://schemas.openxmlformats.org/drawingml/2006/table">
            <a:tbl>
              <a:tblPr firstRow="1" bandRow="1">
                <a:tableStyleId>{2D5ABB26-0587-4C30-8999-92F81FD0307C}</a:tableStyleId>
              </a:tblPr>
              <a:tblGrid>
                <a:gridCol w="362373">
                  <a:extLst>
                    <a:ext uri="{9D8B030D-6E8A-4147-A177-3AD203B41FA5}">
                      <a16:colId xmlns:a16="http://schemas.microsoft.com/office/drawing/2014/main" val="20000"/>
                    </a:ext>
                  </a:extLst>
                </a:gridCol>
                <a:gridCol w="362373">
                  <a:extLst>
                    <a:ext uri="{9D8B030D-6E8A-4147-A177-3AD203B41FA5}">
                      <a16:colId xmlns:a16="http://schemas.microsoft.com/office/drawing/2014/main" val="20001"/>
                    </a:ext>
                  </a:extLst>
                </a:gridCol>
                <a:gridCol w="362372">
                  <a:extLst>
                    <a:ext uri="{9D8B030D-6E8A-4147-A177-3AD203B41FA5}">
                      <a16:colId xmlns:a16="http://schemas.microsoft.com/office/drawing/2014/main" val="20002"/>
                    </a:ext>
                  </a:extLst>
                </a:gridCol>
                <a:gridCol w="362373">
                  <a:extLst>
                    <a:ext uri="{9D8B030D-6E8A-4147-A177-3AD203B41FA5}">
                      <a16:colId xmlns:a16="http://schemas.microsoft.com/office/drawing/2014/main" val="20003"/>
                    </a:ext>
                  </a:extLst>
                </a:gridCol>
                <a:gridCol w="366607">
                  <a:extLst>
                    <a:ext uri="{9D8B030D-6E8A-4147-A177-3AD203B41FA5}">
                      <a16:colId xmlns:a16="http://schemas.microsoft.com/office/drawing/2014/main" val="20004"/>
                    </a:ext>
                  </a:extLst>
                </a:gridCol>
              </a:tblGrid>
              <a:tr h="330399">
                <a:tc>
                  <a:txBody>
                    <a:bodyPr/>
                    <a:lstStyle/>
                    <a:p>
                      <a:pPr>
                        <a:lnSpc>
                          <a:spcPct val="100000"/>
                        </a:lnSpc>
                      </a:pPr>
                      <a:endParaRPr sz="20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20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20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tcPr>
                </a:tc>
                <a:tc>
                  <a:txBody>
                    <a:bodyPr/>
                    <a:lstStyle/>
                    <a:p>
                      <a:pPr>
                        <a:lnSpc>
                          <a:spcPct val="100000"/>
                        </a:lnSpc>
                      </a:pPr>
                      <a:endParaRPr sz="20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B6B6B6"/>
                    </a:solidFill>
                  </a:tcPr>
                </a:tc>
                <a:tc>
                  <a:txBody>
                    <a:bodyPr/>
                    <a:lstStyle/>
                    <a:p>
                      <a:pPr>
                        <a:lnSpc>
                          <a:spcPct val="100000"/>
                        </a:lnSpc>
                      </a:pPr>
                      <a:endParaRPr sz="20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B6B6B6"/>
                    </a:solidFill>
                  </a:tcPr>
                </a:tc>
                <a:extLst>
                  <a:ext uri="{0D108BD9-81ED-4DB2-BD59-A6C34878D82A}">
                    <a16:rowId xmlns:a16="http://schemas.microsoft.com/office/drawing/2014/main" val="10000"/>
                  </a:ext>
                </a:extLst>
              </a:tr>
              <a:tr h="338268">
                <a:tc>
                  <a:txBody>
                    <a:bodyPr/>
                    <a:lstStyle/>
                    <a:p>
                      <a:pPr>
                        <a:lnSpc>
                          <a:spcPct val="100000"/>
                        </a:lnSpc>
                      </a:pPr>
                      <a:endParaRPr sz="20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20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20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20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B6B6B6"/>
                    </a:solidFill>
                  </a:tcPr>
                </a:tc>
                <a:tc>
                  <a:txBody>
                    <a:bodyPr/>
                    <a:lstStyle/>
                    <a:p>
                      <a:pPr>
                        <a:lnSpc>
                          <a:spcPct val="100000"/>
                        </a:lnSpc>
                      </a:pPr>
                      <a:endParaRPr sz="20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B6B6B6"/>
                    </a:solidFill>
                  </a:tcPr>
                </a:tc>
                <a:extLst>
                  <a:ext uri="{0D108BD9-81ED-4DB2-BD59-A6C34878D82A}">
                    <a16:rowId xmlns:a16="http://schemas.microsoft.com/office/drawing/2014/main" val="10001"/>
                  </a:ext>
                </a:extLst>
              </a:tr>
              <a:tr h="334305">
                <a:tc>
                  <a:txBody>
                    <a:bodyPr/>
                    <a:lstStyle/>
                    <a:p>
                      <a:pPr>
                        <a:lnSpc>
                          <a:spcPct val="100000"/>
                        </a:lnSpc>
                      </a:pPr>
                      <a:endParaRPr sz="20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20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20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20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tcPr>
                </a:tc>
                <a:tc>
                  <a:txBody>
                    <a:bodyPr/>
                    <a:lstStyle/>
                    <a:p>
                      <a:pPr>
                        <a:lnSpc>
                          <a:spcPct val="100000"/>
                        </a:lnSpc>
                      </a:pPr>
                      <a:endParaRPr sz="20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tcPr>
                </a:tc>
                <a:extLst>
                  <a:ext uri="{0D108BD9-81ED-4DB2-BD59-A6C34878D82A}">
                    <a16:rowId xmlns:a16="http://schemas.microsoft.com/office/drawing/2014/main" val="10002"/>
                  </a:ext>
                </a:extLst>
              </a:tr>
              <a:tr h="338265">
                <a:tc>
                  <a:txBody>
                    <a:bodyPr/>
                    <a:lstStyle/>
                    <a:p>
                      <a:pPr>
                        <a:lnSpc>
                          <a:spcPct val="100000"/>
                        </a:lnSpc>
                      </a:pPr>
                      <a:endParaRPr sz="20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20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tcPr>
                </a:tc>
                <a:tc>
                  <a:txBody>
                    <a:bodyPr/>
                    <a:lstStyle/>
                    <a:p>
                      <a:pPr>
                        <a:lnSpc>
                          <a:spcPct val="100000"/>
                        </a:lnSpc>
                      </a:pPr>
                      <a:endParaRPr sz="20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20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20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extLst>
                  <a:ext uri="{0D108BD9-81ED-4DB2-BD59-A6C34878D82A}">
                    <a16:rowId xmlns:a16="http://schemas.microsoft.com/office/drawing/2014/main" val="10003"/>
                  </a:ext>
                </a:extLst>
              </a:tr>
              <a:tr h="314665">
                <a:tc>
                  <a:txBody>
                    <a:bodyPr/>
                    <a:lstStyle/>
                    <a:p>
                      <a:pPr>
                        <a:lnSpc>
                          <a:spcPct val="100000"/>
                        </a:lnSpc>
                      </a:pPr>
                      <a:endParaRPr sz="19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B6B6B6"/>
                    </a:solidFill>
                  </a:tcPr>
                </a:tc>
                <a:tc>
                  <a:txBody>
                    <a:bodyPr/>
                    <a:lstStyle/>
                    <a:p>
                      <a:pPr>
                        <a:lnSpc>
                          <a:spcPct val="100000"/>
                        </a:lnSpc>
                      </a:pPr>
                      <a:endParaRPr sz="19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B6B6B6"/>
                    </a:solidFill>
                  </a:tcPr>
                </a:tc>
                <a:tc>
                  <a:txBody>
                    <a:bodyPr/>
                    <a:lstStyle/>
                    <a:p>
                      <a:pPr>
                        <a:lnSpc>
                          <a:spcPct val="100000"/>
                        </a:lnSpc>
                      </a:pPr>
                      <a:endParaRPr sz="19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B6B6B6"/>
                    </a:solidFill>
                  </a:tcPr>
                </a:tc>
                <a:tc>
                  <a:txBody>
                    <a:bodyPr/>
                    <a:lstStyle/>
                    <a:p>
                      <a:pPr>
                        <a:lnSpc>
                          <a:spcPct val="100000"/>
                        </a:lnSpc>
                      </a:pPr>
                      <a:endParaRPr sz="19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19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B6B6B6"/>
                    </a:solidFill>
                  </a:tcPr>
                </a:tc>
                <a:extLst>
                  <a:ext uri="{0D108BD9-81ED-4DB2-BD59-A6C34878D82A}">
                    <a16:rowId xmlns:a16="http://schemas.microsoft.com/office/drawing/2014/main" val="10004"/>
                  </a:ext>
                </a:extLst>
              </a:tr>
            </a:tbl>
          </a:graphicData>
        </a:graphic>
      </p:graphicFrame>
      <p:graphicFrame>
        <p:nvGraphicFramePr>
          <p:cNvPr id="5" name="object 5"/>
          <p:cNvGraphicFramePr>
            <a:graphicFrameLocks noGrp="1"/>
          </p:cNvGraphicFramePr>
          <p:nvPr/>
        </p:nvGraphicFramePr>
        <p:xfrm>
          <a:off x="2996043" y="3364743"/>
          <a:ext cx="1816098" cy="1655893"/>
        </p:xfrm>
        <a:graphic>
          <a:graphicData uri="http://schemas.openxmlformats.org/drawingml/2006/table">
            <a:tbl>
              <a:tblPr firstRow="1" bandRow="1">
                <a:tableStyleId>{2D5ABB26-0587-4C30-8999-92F81FD0307C}</a:tableStyleId>
              </a:tblPr>
              <a:tblGrid>
                <a:gridCol w="362373">
                  <a:extLst>
                    <a:ext uri="{9D8B030D-6E8A-4147-A177-3AD203B41FA5}">
                      <a16:colId xmlns:a16="http://schemas.microsoft.com/office/drawing/2014/main" val="20000"/>
                    </a:ext>
                  </a:extLst>
                </a:gridCol>
                <a:gridCol w="362373">
                  <a:extLst>
                    <a:ext uri="{9D8B030D-6E8A-4147-A177-3AD203B41FA5}">
                      <a16:colId xmlns:a16="http://schemas.microsoft.com/office/drawing/2014/main" val="20001"/>
                    </a:ext>
                  </a:extLst>
                </a:gridCol>
                <a:gridCol w="362372">
                  <a:extLst>
                    <a:ext uri="{9D8B030D-6E8A-4147-A177-3AD203B41FA5}">
                      <a16:colId xmlns:a16="http://schemas.microsoft.com/office/drawing/2014/main" val="20002"/>
                    </a:ext>
                  </a:extLst>
                </a:gridCol>
                <a:gridCol w="362373">
                  <a:extLst>
                    <a:ext uri="{9D8B030D-6E8A-4147-A177-3AD203B41FA5}">
                      <a16:colId xmlns:a16="http://schemas.microsoft.com/office/drawing/2014/main" val="20003"/>
                    </a:ext>
                  </a:extLst>
                </a:gridCol>
                <a:gridCol w="366607">
                  <a:extLst>
                    <a:ext uri="{9D8B030D-6E8A-4147-A177-3AD203B41FA5}">
                      <a16:colId xmlns:a16="http://schemas.microsoft.com/office/drawing/2014/main" val="20004"/>
                    </a:ext>
                  </a:extLst>
                </a:gridCol>
              </a:tblGrid>
              <a:tr h="330399">
                <a:tc>
                  <a:txBody>
                    <a:bodyPr/>
                    <a:lstStyle/>
                    <a:p>
                      <a:pPr>
                        <a:lnSpc>
                          <a:spcPct val="100000"/>
                        </a:lnSpc>
                      </a:pPr>
                      <a:endParaRPr sz="2000">
                        <a:latin typeface="Times New Roman"/>
                        <a:cs typeface="Times New Roman"/>
                      </a:endParaRPr>
                    </a:p>
                  </a:txBody>
                  <a:tcPr marL="0" marR="0" marT="0" marB="0">
                    <a:lnL w="28575">
                      <a:solidFill>
                        <a:srgbClr val="DF6666"/>
                      </a:solidFill>
                      <a:prstDash val="solid"/>
                    </a:lnL>
                    <a:lnR w="28575">
                      <a:solidFill>
                        <a:srgbClr val="DF6666"/>
                      </a:solidFill>
                      <a:prstDash val="solid"/>
                    </a:lnR>
                    <a:lnT w="28575">
                      <a:solidFill>
                        <a:srgbClr val="DF6666"/>
                      </a:solidFill>
                      <a:prstDash val="solid"/>
                    </a:lnT>
                    <a:lnB w="28575">
                      <a:solidFill>
                        <a:srgbClr val="DF6666"/>
                      </a:solidFill>
                      <a:prstDash val="solid"/>
                    </a:lnB>
                    <a:solidFill>
                      <a:srgbClr val="000000"/>
                    </a:solidFill>
                  </a:tcPr>
                </a:tc>
                <a:tc>
                  <a:txBody>
                    <a:bodyPr/>
                    <a:lstStyle/>
                    <a:p>
                      <a:pPr>
                        <a:lnSpc>
                          <a:spcPct val="100000"/>
                        </a:lnSpc>
                      </a:pPr>
                      <a:endParaRPr sz="2000">
                        <a:latin typeface="Times New Roman"/>
                        <a:cs typeface="Times New Roman"/>
                      </a:endParaRPr>
                    </a:p>
                  </a:txBody>
                  <a:tcPr marL="0" marR="0" marT="0" marB="0">
                    <a:lnL w="28575">
                      <a:solidFill>
                        <a:srgbClr val="DF6666"/>
                      </a:solidFill>
                      <a:prstDash val="solid"/>
                    </a:lnL>
                    <a:lnR w="28575">
                      <a:solidFill>
                        <a:srgbClr val="DF6666"/>
                      </a:solidFill>
                      <a:prstDash val="solid"/>
                    </a:lnR>
                    <a:lnT w="28575">
                      <a:solidFill>
                        <a:srgbClr val="DF6666"/>
                      </a:solidFill>
                      <a:prstDash val="solid"/>
                    </a:lnT>
                    <a:lnB w="28575">
                      <a:solidFill>
                        <a:srgbClr val="DF6666"/>
                      </a:solidFill>
                      <a:prstDash val="solid"/>
                    </a:lnB>
                    <a:solidFill>
                      <a:srgbClr val="000000"/>
                    </a:solidFill>
                  </a:tcPr>
                </a:tc>
                <a:tc>
                  <a:txBody>
                    <a:bodyPr/>
                    <a:lstStyle/>
                    <a:p>
                      <a:pPr>
                        <a:lnSpc>
                          <a:spcPct val="100000"/>
                        </a:lnSpc>
                      </a:pPr>
                      <a:endParaRPr sz="2000">
                        <a:latin typeface="Times New Roman"/>
                        <a:cs typeface="Times New Roman"/>
                      </a:endParaRPr>
                    </a:p>
                  </a:txBody>
                  <a:tcPr marL="0" marR="0" marT="0" marB="0">
                    <a:lnL w="28575">
                      <a:solidFill>
                        <a:srgbClr val="DF6666"/>
                      </a:solidFill>
                      <a:prstDash val="solid"/>
                    </a:lnL>
                    <a:lnR w="28575">
                      <a:solidFill>
                        <a:srgbClr val="DF6666"/>
                      </a:solidFill>
                      <a:prstDash val="solid"/>
                    </a:lnR>
                    <a:lnT w="28575">
                      <a:solidFill>
                        <a:srgbClr val="DF6666"/>
                      </a:solidFill>
                      <a:prstDash val="solid"/>
                    </a:lnT>
                    <a:lnB w="28575">
                      <a:solidFill>
                        <a:srgbClr val="DF6666"/>
                      </a:solidFill>
                      <a:prstDash val="solid"/>
                    </a:lnB>
                  </a:tcPr>
                </a:tc>
                <a:tc>
                  <a:txBody>
                    <a:bodyPr/>
                    <a:lstStyle/>
                    <a:p>
                      <a:pPr>
                        <a:lnSpc>
                          <a:spcPct val="100000"/>
                        </a:lnSpc>
                      </a:pPr>
                      <a:endParaRPr sz="2000">
                        <a:latin typeface="Times New Roman"/>
                        <a:cs typeface="Times New Roman"/>
                      </a:endParaRPr>
                    </a:p>
                  </a:txBody>
                  <a:tcPr marL="0" marR="0" marT="0" marB="0">
                    <a:lnL w="28575">
                      <a:solidFill>
                        <a:srgbClr val="DF6666"/>
                      </a:solidFill>
                      <a:prstDash val="solid"/>
                    </a:lnL>
                    <a:lnR w="28575">
                      <a:solidFill>
                        <a:srgbClr val="DF6666"/>
                      </a:solidFill>
                      <a:prstDash val="solid"/>
                    </a:lnR>
                    <a:lnT w="28575">
                      <a:solidFill>
                        <a:srgbClr val="DF6666"/>
                      </a:solidFill>
                      <a:prstDash val="solid"/>
                    </a:lnT>
                    <a:lnB w="28575">
                      <a:solidFill>
                        <a:srgbClr val="DF6666"/>
                      </a:solidFill>
                      <a:prstDash val="solid"/>
                    </a:lnB>
                    <a:solidFill>
                      <a:srgbClr val="000000"/>
                    </a:solidFill>
                  </a:tcPr>
                </a:tc>
                <a:tc>
                  <a:txBody>
                    <a:bodyPr/>
                    <a:lstStyle/>
                    <a:p>
                      <a:pPr>
                        <a:lnSpc>
                          <a:spcPct val="100000"/>
                        </a:lnSpc>
                      </a:pPr>
                      <a:endParaRPr sz="2000">
                        <a:latin typeface="Times New Roman"/>
                        <a:cs typeface="Times New Roman"/>
                      </a:endParaRPr>
                    </a:p>
                  </a:txBody>
                  <a:tcPr marL="0" marR="0" marT="0" marB="0">
                    <a:lnL w="28575">
                      <a:solidFill>
                        <a:srgbClr val="DF6666"/>
                      </a:solidFill>
                      <a:prstDash val="solid"/>
                    </a:lnL>
                    <a:lnR w="28575">
                      <a:solidFill>
                        <a:srgbClr val="DF6666"/>
                      </a:solidFill>
                      <a:prstDash val="solid"/>
                    </a:lnR>
                    <a:lnT w="28575">
                      <a:solidFill>
                        <a:srgbClr val="DF6666"/>
                      </a:solidFill>
                      <a:prstDash val="solid"/>
                    </a:lnT>
                    <a:lnB w="28575">
                      <a:solidFill>
                        <a:srgbClr val="DF6666"/>
                      </a:solidFill>
                      <a:prstDash val="solid"/>
                    </a:lnB>
                    <a:solidFill>
                      <a:srgbClr val="B6B6B6"/>
                    </a:solidFill>
                  </a:tcPr>
                </a:tc>
                <a:extLst>
                  <a:ext uri="{0D108BD9-81ED-4DB2-BD59-A6C34878D82A}">
                    <a16:rowId xmlns:a16="http://schemas.microsoft.com/office/drawing/2014/main" val="10000"/>
                  </a:ext>
                </a:extLst>
              </a:tr>
              <a:tr h="338265">
                <a:tc>
                  <a:txBody>
                    <a:bodyPr/>
                    <a:lstStyle/>
                    <a:p>
                      <a:pPr>
                        <a:lnSpc>
                          <a:spcPct val="100000"/>
                        </a:lnSpc>
                      </a:pPr>
                      <a:endParaRPr sz="2000">
                        <a:latin typeface="Times New Roman"/>
                        <a:cs typeface="Times New Roman"/>
                      </a:endParaRPr>
                    </a:p>
                  </a:txBody>
                  <a:tcPr marL="0" marR="0" marT="0" marB="0">
                    <a:lnL w="28575">
                      <a:solidFill>
                        <a:srgbClr val="DF6666"/>
                      </a:solidFill>
                      <a:prstDash val="solid"/>
                    </a:lnL>
                    <a:lnR w="28575">
                      <a:solidFill>
                        <a:srgbClr val="DF6666"/>
                      </a:solidFill>
                      <a:prstDash val="solid"/>
                    </a:lnR>
                    <a:lnT w="28575">
                      <a:solidFill>
                        <a:srgbClr val="DF6666"/>
                      </a:solidFill>
                      <a:prstDash val="solid"/>
                    </a:lnT>
                    <a:lnB w="28575">
                      <a:solidFill>
                        <a:srgbClr val="DF6666"/>
                      </a:solidFill>
                      <a:prstDash val="solid"/>
                    </a:lnB>
                    <a:solidFill>
                      <a:srgbClr val="000000"/>
                    </a:solidFill>
                  </a:tcPr>
                </a:tc>
                <a:tc>
                  <a:txBody>
                    <a:bodyPr/>
                    <a:lstStyle/>
                    <a:p>
                      <a:pPr>
                        <a:lnSpc>
                          <a:spcPct val="100000"/>
                        </a:lnSpc>
                      </a:pPr>
                      <a:endParaRPr sz="2000">
                        <a:latin typeface="Times New Roman"/>
                        <a:cs typeface="Times New Roman"/>
                      </a:endParaRPr>
                    </a:p>
                  </a:txBody>
                  <a:tcPr marL="0" marR="0" marT="0" marB="0">
                    <a:lnL w="28575">
                      <a:solidFill>
                        <a:srgbClr val="DF6666"/>
                      </a:solidFill>
                      <a:prstDash val="solid"/>
                    </a:lnL>
                    <a:lnR w="28575">
                      <a:solidFill>
                        <a:srgbClr val="DF6666"/>
                      </a:solidFill>
                      <a:prstDash val="solid"/>
                    </a:lnR>
                    <a:lnT w="28575">
                      <a:solidFill>
                        <a:srgbClr val="DF6666"/>
                      </a:solidFill>
                      <a:prstDash val="solid"/>
                    </a:lnT>
                    <a:lnB w="28575">
                      <a:solidFill>
                        <a:srgbClr val="DF6666"/>
                      </a:solidFill>
                      <a:prstDash val="solid"/>
                    </a:lnB>
                    <a:solidFill>
                      <a:srgbClr val="000000"/>
                    </a:solidFill>
                  </a:tcPr>
                </a:tc>
                <a:tc>
                  <a:txBody>
                    <a:bodyPr/>
                    <a:lstStyle/>
                    <a:p>
                      <a:pPr>
                        <a:lnSpc>
                          <a:spcPct val="100000"/>
                        </a:lnSpc>
                      </a:pPr>
                      <a:endParaRPr sz="2000">
                        <a:latin typeface="Times New Roman"/>
                        <a:cs typeface="Times New Roman"/>
                      </a:endParaRPr>
                    </a:p>
                  </a:txBody>
                  <a:tcPr marL="0" marR="0" marT="0" marB="0">
                    <a:lnL w="28575">
                      <a:solidFill>
                        <a:srgbClr val="DF6666"/>
                      </a:solidFill>
                      <a:prstDash val="solid"/>
                    </a:lnL>
                    <a:lnR w="28575">
                      <a:solidFill>
                        <a:srgbClr val="DF6666"/>
                      </a:solidFill>
                      <a:prstDash val="solid"/>
                    </a:lnR>
                    <a:lnT w="28575">
                      <a:solidFill>
                        <a:srgbClr val="DF6666"/>
                      </a:solidFill>
                      <a:prstDash val="solid"/>
                    </a:lnT>
                    <a:lnB w="28575">
                      <a:solidFill>
                        <a:srgbClr val="DF6666"/>
                      </a:solidFill>
                      <a:prstDash val="solid"/>
                    </a:lnB>
                    <a:solidFill>
                      <a:srgbClr val="000000"/>
                    </a:solidFill>
                  </a:tcPr>
                </a:tc>
                <a:tc>
                  <a:txBody>
                    <a:bodyPr/>
                    <a:lstStyle/>
                    <a:p>
                      <a:pPr>
                        <a:lnSpc>
                          <a:spcPct val="100000"/>
                        </a:lnSpc>
                      </a:pPr>
                      <a:endParaRPr sz="2000">
                        <a:latin typeface="Times New Roman"/>
                        <a:cs typeface="Times New Roman"/>
                      </a:endParaRPr>
                    </a:p>
                  </a:txBody>
                  <a:tcPr marL="0" marR="0" marT="0" marB="0">
                    <a:lnL w="28575">
                      <a:solidFill>
                        <a:srgbClr val="DF6666"/>
                      </a:solidFill>
                      <a:prstDash val="solid"/>
                    </a:lnL>
                    <a:lnR w="28575">
                      <a:solidFill>
                        <a:srgbClr val="DF6666"/>
                      </a:solidFill>
                      <a:prstDash val="solid"/>
                    </a:lnR>
                    <a:lnT w="28575">
                      <a:solidFill>
                        <a:srgbClr val="DF6666"/>
                      </a:solidFill>
                      <a:prstDash val="solid"/>
                    </a:lnT>
                    <a:lnB w="28575">
                      <a:solidFill>
                        <a:srgbClr val="DF6666"/>
                      </a:solidFill>
                      <a:prstDash val="solid"/>
                    </a:lnB>
                    <a:solidFill>
                      <a:srgbClr val="000000"/>
                    </a:solidFill>
                  </a:tcPr>
                </a:tc>
                <a:tc>
                  <a:txBody>
                    <a:bodyPr/>
                    <a:lstStyle/>
                    <a:p>
                      <a:pPr>
                        <a:lnSpc>
                          <a:spcPct val="100000"/>
                        </a:lnSpc>
                      </a:pPr>
                      <a:endParaRPr sz="2000">
                        <a:latin typeface="Times New Roman"/>
                        <a:cs typeface="Times New Roman"/>
                      </a:endParaRPr>
                    </a:p>
                  </a:txBody>
                  <a:tcPr marL="0" marR="0" marT="0" marB="0">
                    <a:lnL w="28575">
                      <a:solidFill>
                        <a:srgbClr val="DF6666"/>
                      </a:solidFill>
                      <a:prstDash val="solid"/>
                    </a:lnL>
                    <a:lnR w="28575">
                      <a:solidFill>
                        <a:srgbClr val="DF6666"/>
                      </a:solidFill>
                      <a:prstDash val="solid"/>
                    </a:lnR>
                    <a:lnT w="28575">
                      <a:solidFill>
                        <a:srgbClr val="DF6666"/>
                      </a:solidFill>
                      <a:prstDash val="solid"/>
                    </a:lnT>
                    <a:lnB w="28575">
                      <a:solidFill>
                        <a:srgbClr val="DF6666"/>
                      </a:solidFill>
                      <a:prstDash val="solid"/>
                    </a:lnB>
                    <a:solidFill>
                      <a:srgbClr val="B6B6B6"/>
                    </a:solidFill>
                  </a:tcPr>
                </a:tc>
                <a:extLst>
                  <a:ext uri="{0D108BD9-81ED-4DB2-BD59-A6C34878D82A}">
                    <a16:rowId xmlns:a16="http://schemas.microsoft.com/office/drawing/2014/main" val="10001"/>
                  </a:ext>
                </a:extLst>
              </a:tr>
              <a:tr h="334299">
                <a:tc>
                  <a:txBody>
                    <a:bodyPr/>
                    <a:lstStyle/>
                    <a:p>
                      <a:pPr>
                        <a:lnSpc>
                          <a:spcPct val="100000"/>
                        </a:lnSpc>
                      </a:pPr>
                      <a:endParaRPr sz="2000">
                        <a:latin typeface="Times New Roman"/>
                        <a:cs typeface="Times New Roman"/>
                      </a:endParaRPr>
                    </a:p>
                  </a:txBody>
                  <a:tcPr marL="0" marR="0" marT="0" marB="0">
                    <a:lnL w="28575">
                      <a:solidFill>
                        <a:srgbClr val="DF6666"/>
                      </a:solidFill>
                      <a:prstDash val="solid"/>
                    </a:lnL>
                    <a:lnR w="28575">
                      <a:solidFill>
                        <a:srgbClr val="DF6666"/>
                      </a:solidFill>
                      <a:prstDash val="solid"/>
                    </a:lnR>
                    <a:lnT w="28575">
                      <a:solidFill>
                        <a:srgbClr val="DF6666"/>
                      </a:solidFill>
                      <a:prstDash val="solid"/>
                    </a:lnT>
                    <a:lnB w="28575">
                      <a:solidFill>
                        <a:srgbClr val="DF6666"/>
                      </a:solidFill>
                      <a:prstDash val="solid"/>
                    </a:lnB>
                    <a:solidFill>
                      <a:srgbClr val="B6B6B6"/>
                    </a:solidFill>
                  </a:tcPr>
                </a:tc>
                <a:tc>
                  <a:txBody>
                    <a:bodyPr/>
                    <a:lstStyle/>
                    <a:p>
                      <a:pPr>
                        <a:lnSpc>
                          <a:spcPct val="100000"/>
                        </a:lnSpc>
                      </a:pPr>
                      <a:endParaRPr sz="2000">
                        <a:latin typeface="Times New Roman"/>
                        <a:cs typeface="Times New Roman"/>
                      </a:endParaRPr>
                    </a:p>
                  </a:txBody>
                  <a:tcPr marL="0" marR="0" marT="0" marB="0">
                    <a:lnL w="28575">
                      <a:solidFill>
                        <a:srgbClr val="DF6666"/>
                      </a:solidFill>
                      <a:prstDash val="solid"/>
                    </a:lnL>
                    <a:lnR w="28575">
                      <a:solidFill>
                        <a:srgbClr val="DF6666"/>
                      </a:solidFill>
                      <a:prstDash val="solid"/>
                    </a:lnR>
                    <a:lnT w="28575">
                      <a:solidFill>
                        <a:srgbClr val="DF6666"/>
                      </a:solidFill>
                      <a:prstDash val="solid"/>
                    </a:lnT>
                    <a:lnB w="28575">
                      <a:solidFill>
                        <a:srgbClr val="DF6666"/>
                      </a:solidFill>
                      <a:prstDash val="solid"/>
                    </a:lnB>
                    <a:solidFill>
                      <a:srgbClr val="000000"/>
                    </a:solidFill>
                  </a:tcPr>
                </a:tc>
                <a:tc>
                  <a:txBody>
                    <a:bodyPr/>
                    <a:lstStyle/>
                    <a:p>
                      <a:pPr>
                        <a:lnSpc>
                          <a:spcPct val="100000"/>
                        </a:lnSpc>
                      </a:pPr>
                      <a:endParaRPr sz="2000">
                        <a:latin typeface="Times New Roman"/>
                        <a:cs typeface="Times New Roman"/>
                      </a:endParaRPr>
                    </a:p>
                  </a:txBody>
                  <a:tcPr marL="0" marR="0" marT="0" marB="0">
                    <a:lnL w="28575">
                      <a:solidFill>
                        <a:srgbClr val="DF6666"/>
                      </a:solidFill>
                      <a:prstDash val="solid"/>
                    </a:lnL>
                    <a:lnR w="28575">
                      <a:solidFill>
                        <a:srgbClr val="DF6666"/>
                      </a:solidFill>
                      <a:prstDash val="solid"/>
                    </a:lnR>
                    <a:lnT w="28575">
                      <a:solidFill>
                        <a:srgbClr val="DF6666"/>
                      </a:solidFill>
                      <a:prstDash val="solid"/>
                    </a:lnT>
                    <a:lnB w="28575">
                      <a:solidFill>
                        <a:srgbClr val="DF6666"/>
                      </a:solidFill>
                      <a:prstDash val="solid"/>
                    </a:lnB>
                    <a:solidFill>
                      <a:srgbClr val="000000"/>
                    </a:solidFill>
                  </a:tcPr>
                </a:tc>
                <a:tc>
                  <a:txBody>
                    <a:bodyPr/>
                    <a:lstStyle/>
                    <a:p>
                      <a:pPr>
                        <a:lnSpc>
                          <a:spcPct val="100000"/>
                        </a:lnSpc>
                      </a:pPr>
                      <a:endParaRPr sz="2000">
                        <a:latin typeface="Times New Roman"/>
                        <a:cs typeface="Times New Roman"/>
                      </a:endParaRPr>
                    </a:p>
                  </a:txBody>
                  <a:tcPr marL="0" marR="0" marT="0" marB="0">
                    <a:lnL w="28575">
                      <a:solidFill>
                        <a:srgbClr val="DF6666"/>
                      </a:solidFill>
                      <a:prstDash val="solid"/>
                    </a:lnL>
                    <a:lnR w="28575">
                      <a:solidFill>
                        <a:srgbClr val="DF6666"/>
                      </a:solidFill>
                      <a:prstDash val="solid"/>
                    </a:lnR>
                    <a:lnT w="28575">
                      <a:solidFill>
                        <a:srgbClr val="DF6666"/>
                      </a:solidFill>
                      <a:prstDash val="solid"/>
                    </a:lnT>
                    <a:lnB w="28575">
                      <a:solidFill>
                        <a:srgbClr val="DF6666"/>
                      </a:solidFill>
                      <a:prstDash val="solid"/>
                    </a:lnB>
                  </a:tcPr>
                </a:tc>
                <a:tc>
                  <a:txBody>
                    <a:bodyPr/>
                    <a:lstStyle/>
                    <a:p>
                      <a:pPr>
                        <a:lnSpc>
                          <a:spcPct val="100000"/>
                        </a:lnSpc>
                      </a:pPr>
                      <a:endParaRPr sz="2000">
                        <a:latin typeface="Times New Roman"/>
                        <a:cs typeface="Times New Roman"/>
                      </a:endParaRPr>
                    </a:p>
                  </a:txBody>
                  <a:tcPr marL="0" marR="0" marT="0" marB="0">
                    <a:lnL w="28575">
                      <a:solidFill>
                        <a:srgbClr val="DF6666"/>
                      </a:solidFill>
                      <a:prstDash val="solid"/>
                    </a:lnL>
                    <a:lnR w="28575">
                      <a:solidFill>
                        <a:srgbClr val="DF6666"/>
                      </a:solidFill>
                      <a:prstDash val="solid"/>
                    </a:lnR>
                    <a:lnT w="28575">
                      <a:solidFill>
                        <a:srgbClr val="DF6666"/>
                      </a:solidFill>
                      <a:prstDash val="solid"/>
                    </a:lnT>
                    <a:lnB w="28575">
                      <a:solidFill>
                        <a:srgbClr val="DF6666"/>
                      </a:solidFill>
                      <a:prstDash val="solid"/>
                    </a:lnB>
                  </a:tcPr>
                </a:tc>
                <a:extLst>
                  <a:ext uri="{0D108BD9-81ED-4DB2-BD59-A6C34878D82A}">
                    <a16:rowId xmlns:a16="http://schemas.microsoft.com/office/drawing/2014/main" val="10002"/>
                  </a:ext>
                </a:extLst>
              </a:tr>
              <a:tr h="338265">
                <a:tc>
                  <a:txBody>
                    <a:bodyPr/>
                    <a:lstStyle/>
                    <a:p>
                      <a:pPr>
                        <a:lnSpc>
                          <a:spcPct val="100000"/>
                        </a:lnSpc>
                      </a:pPr>
                      <a:endParaRPr sz="2000">
                        <a:latin typeface="Times New Roman"/>
                        <a:cs typeface="Times New Roman"/>
                      </a:endParaRPr>
                    </a:p>
                  </a:txBody>
                  <a:tcPr marL="0" marR="0" marT="0" marB="0">
                    <a:lnL w="28575">
                      <a:solidFill>
                        <a:srgbClr val="DF6666"/>
                      </a:solidFill>
                      <a:prstDash val="solid"/>
                    </a:lnL>
                    <a:lnR w="28575">
                      <a:solidFill>
                        <a:srgbClr val="DF6666"/>
                      </a:solidFill>
                      <a:prstDash val="solid"/>
                    </a:lnR>
                    <a:lnT w="28575">
                      <a:solidFill>
                        <a:srgbClr val="DF6666"/>
                      </a:solidFill>
                      <a:prstDash val="solid"/>
                    </a:lnT>
                    <a:lnB w="28575">
                      <a:solidFill>
                        <a:srgbClr val="DF6666"/>
                      </a:solidFill>
                      <a:prstDash val="solid"/>
                    </a:lnB>
                    <a:solidFill>
                      <a:srgbClr val="B6B6B6"/>
                    </a:solidFill>
                  </a:tcPr>
                </a:tc>
                <a:tc>
                  <a:txBody>
                    <a:bodyPr/>
                    <a:lstStyle/>
                    <a:p>
                      <a:pPr>
                        <a:lnSpc>
                          <a:spcPct val="100000"/>
                        </a:lnSpc>
                      </a:pPr>
                      <a:endParaRPr sz="2000">
                        <a:latin typeface="Times New Roman"/>
                        <a:cs typeface="Times New Roman"/>
                      </a:endParaRPr>
                    </a:p>
                  </a:txBody>
                  <a:tcPr marL="0" marR="0" marT="0" marB="0">
                    <a:lnL w="28575">
                      <a:solidFill>
                        <a:srgbClr val="DF6666"/>
                      </a:solidFill>
                      <a:prstDash val="solid"/>
                    </a:lnL>
                    <a:lnR w="28575">
                      <a:solidFill>
                        <a:srgbClr val="DF6666"/>
                      </a:solidFill>
                      <a:prstDash val="solid"/>
                    </a:lnR>
                    <a:lnT w="28575">
                      <a:solidFill>
                        <a:srgbClr val="DF6666"/>
                      </a:solidFill>
                      <a:prstDash val="solid"/>
                    </a:lnT>
                    <a:lnB w="28575">
                      <a:solidFill>
                        <a:srgbClr val="DF6666"/>
                      </a:solidFill>
                      <a:prstDash val="solid"/>
                    </a:lnB>
                  </a:tcPr>
                </a:tc>
                <a:tc>
                  <a:txBody>
                    <a:bodyPr/>
                    <a:lstStyle/>
                    <a:p>
                      <a:pPr>
                        <a:lnSpc>
                          <a:spcPct val="100000"/>
                        </a:lnSpc>
                      </a:pPr>
                      <a:endParaRPr sz="2000">
                        <a:latin typeface="Times New Roman"/>
                        <a:cs typeface="Times New Roman"/>
                      </a:endParaRPr>
                    </a:p>
                  </a:txBody>
                  <a:tcPr marL="0" marR="0" marT="0" marB="0">
                    <a:lnL w="28575">
                      <a:solidFill>
                        <a:srgbClr val="DF6666"/>
                      </a:solidFill>
                      <a:prstDash val="solid"/>
                    </a:lnL>
                    <a:lnR w="28575">
                      <a:solidFill>
                        <a:srgbClr val="DF6666"/>
                      </a:solidFill>
                      <a:prstDash val="solid"/>
                    </a:lnR>
                    <a:lnT w="28575">
                      <a:solidFill>
                        <a:srgbClr val="DF6666"/>
                      </a:solidFill>
                      <a:prstDash val="solid"/>
                    </a:lnT>
                    <a:lnB w="28575">
                      <a:solidFill>
                        <a:srgbClr val="DF6666"/>
                      </a:solidFill>
                      <a:prstDash val="solid"/>
                    </a:lnB>
                    <a:solidFill>
                      <a:srgbClr val="000000"/>
                    </a:solidFill>
                  </a:tcPr>
                </a:tc>
                <a:tc>
                  <a:txBody>
                    <a:bodyPr/>
                    <a:lstStyle/>
                    <a:p>
                      <a:pPr>
                        <a:lnSpc>
                          <a:spcPct val="100000"/>
                        </a:lnSpc>
                      </a:pPr>
                      <a:endParaRPr sz="2000">
                        <a:latin typeface="Times New Roman"/>
                        <a:cs typeface="Times New Roman"/>
                      </a:endParaRPr>
                    </a:p>
                  </a:txBody>
                  <a:tcPr marL="0" marR="0" marT="0" marB="0">
                    <a:lnL w="28575">
                      <a:solidFill>
                        <a:srgbClr val="DF6666"/>
                      </a:solidFill>
                      <a:prstDash val="solid"/>
                    </a:lnL>
                    <a:lnR w="28575">
                      <a:solidFill>
                        <a:srgbClr val="DF6666"/>
                      </a:solidFill>
                      <a:prstDash val="solid"/>
                    </a:lnR>
                    <a:lnT w="28575">
                      <a:solidFill>
                        <a:srgbClr val="DF6666"/>
                      </a:solidFill>
                      <a:prstDash val="solid"/>
                    </a:lnT>
                    <a:lnB w="28575">
                      <a:solidFill>
                        <a:srgbClr val="DF6666"/>
                      </a:solidFill>
                      <a:prstDash val="solid"/>
                    </a:lnB>
                    <a:solidFill>
                      <a:srgbClr val="000000"/>
                    </a:solidFill>
                  </a:tcPr>
                </a:tc>
                <a:tc>
                  <a:txBody>
                    <a:bodyPr/>
                    <a:lstStyle/>
                    <a:p>
                      <a:pPr>
                        <a:lnSpc>
                          <a:spcPct val="100000"/>
                        </a:lnSpc>
                      </a:pPr>
                      <a:endParaRPr sz="2000">
                        <a:latin typeface="Times New Roman"/>
                        <a:cs typeface="Times New Roman"/>
                      </a:endParaRPr>
                    </a:p>
                  </a:txBody>
                  <a:tcPr marL="0" marR="0" marT="0" marB="0">
                    <a:lnL w="28575">
                      <a:solidFill>
                        <a:srgbClr val="DF6666"/>
                      </a:solidFill>
                      <a:prstDash val="solid"/>
                    </a:lnL>
                    <a:lnR w="28575">
                      <a:solidFill>
                        <a:srgbClr val="DF6666"/>
                      </a:solidFill>
                      <a:prstDash val="solid"/>
                    </a:lnR>
                    <a:lnT w="28575">
                      <a:solidFill>
                        <a:srgbClr val="DF6666"/>
                      </a:solidFill>
                      <a:prstDash val="solid"/>
                    </a:lnT>
                    <a:lnB w="28575">
                      <a:solidFill>
                        <a:srgbClr val="DF6666"/>
                      </a:solidFill>
                      <a:prstDash val="solid"/>
                    </a:lnB>
                    <a:solidFill>
                      <a:srgbClr val="000000"/>
                    </a:solidFill>
                  </a:tcPr>
                </a:tc>
                <a:extLst>
                  <a:ext uri="{0D108BD9-81ED-4DB2-BD59-A6C34878D82A}">
                    <a16:rowId xmlns:a16="http://schemas.microsoft.com/office/drawing/2014/main" val="10003"/>
                  </a:ext>
                </a:extLst>
              </a:tr>
              <a:tr h="314665">
                <a:tc>
                  <a:txBody>
                    <a:bodyPr/>
                    <a:lstStyle/>
                    <a:p>
                      <a:pPr>
                        <a:lnSpc>
                          <a:spcPct val="100000"/>
                        </a:lnSpc>
                      </a:pPr>
                      <a:endParaRPr sz="1900">
                        <a:latin typeface="Times New Roman"/>
                        <a:cs typeface="Times New Roman"/>
                      </a:endParaRPr>
                    </a:p>
                  </a:txBody>
                  <a:tcPr marL="0" marR="0" marT="0" marB="0">
                    <a:lnL w="28575">
                      <a:solidFill>
                        <a:srgbClr val="DF6666"/>
                      </a:solidFill>
                      <a:prstDash val="solid"/>
                    </a:lnL>
                    <a:lnR w="28575">
                      <a:solidFill>
                        <a:srgbClr val="DF6666"/>
                      </a:solidFill>
                      <a:prstDash val="solid"/>
                    </a:lnR>
                    <a:lnT w="28575">
                      <a:solidFill>
                        <a:srgbClr val="DF6666"/>
                      </a:solidFill>
                      <a:prstDash val="solid"/>
                    </a:lnT>
                    <a:lnB w="28575">
                      <a:solidFill>
                        <a:srgbClr val="DF6666"/>
                      </a:solidFill>
                      <a:prstDash val="solid"/>
                    </a:lnB>
                    <a:solidFill>
                      <a:srgbClr val="B6B6B6"/>
                    </a:solidFill>
                  </a:tcPr>
                </a:tc>
                <a:tc>
                  <a:txBody>
                    <a:bodyPr/>
                    <a:lstStyle/>
                    <a:p>
                      <a:pPr>
                        <a:lnSpc>
                          <a:spcPct val="100000"/>
                        </a:lnSpc>
                      </a:pPr>
                      <a:endParaRPr sz="1900">
                        <a:latin typeface="Times New Roman"/>
                        <a:cs typeface="Times New Roman"/>
                      </a:endParaRPr>
                    </a:p>
                  </a:txBody>
                  <a:tcPr marL="0" marR="0" marT="0" marB="0">
                    <a:lnL w="28575">
                      <a:solidFill>
                        <a:srgbClr val="DF6666"/>
                      </a:solidFill>
                      <a:prstDash val="solid"/>
                    </a:lnL>
                    <a:lnR w="28575">
                      <a:solidFill>
                        <a:srgbClr val="DF6666"/>
                      </a:solidFill>
                      <a:prstDash val="solid"/>
                    </a:lnR>
                    <a:lnT w="28575">
                      <a:solidFill>
                        <a:srgbClr val="DF6666"/>
                      </a:solidFill>
                      <a:prstDash val="solid"/>
                    </a:lnT>
                    <a:lnB w="28575">
                      <a:solidFill>
                        <a:srgbClr val="DF6666"/>
                      </a:solidFill>
                      <a:prstDash val="solid"/>
                    </a:lnB>
                    <a:solidFill>
                      <a:srgbClr val="000000"/>
                    </a:solidFill>
                  </a:tcPr>
                </a:tc>
                <a:tc>
                  <a:txBody>
                    <a:bodyPr/>
                    <a:lstStyle/>
                    <a:p>
                      <a:pPr>
                        <a:lnSpc>
                          <a:spcPct val="100000"/>
                        </a:lnSpc>
                      </a:pPr>
                      <a:endParaRPr sz="1900">
                        <a:latin typeface="Times New Roman"/>
                        <a:cs typeface="Times New Roman"/>
                      </a:endParaRPr>
                    </a:p>
                  </a:txBody>
                  <a:tcPr marL="0" marR="0" marT="0" marB="0">
                    <a:lnL w="28575">
                      <a:solidFill>
                        <a:srgbClr val="DF6666"/>
                      </a:solidFill>
                      <a:prstDash val="solid"/>
                    </a:lnL>
                    <a:lnR w="28575">
                      <a:solidFill>
                        <a:srgbClr val="DF6666"/>
                      </a:solidFill>
                      <a:prstDash val="solid"/>
                    </a:lnR>
                    <a:lnT w="28575">
                      <a:solidFill>
                        <a:srgbClr val="DF6666"/>
                      </a:solidFill>
                      <a:prstDash val="solid"/>
                    </a:lnT>
                    <a:lnB w="28575">
                      <a:solidFill>
                        <a:srgbClr val="DF6666"/>
                      </a:solidFill>
                      <a:prstDash val="solid"/>
                    </a:lnB>
                    <a:solidFill>
                      <a:srgbClr val="B6B6B6"/>
                    </a:solidFill>
                  </a:tcPr>
                </a:tc>
                <a:tc>
                  <a:txBody>
                    <a:bodyPr/>
                    <a:lstStyle/>
                    <a:p>
                      <a:pPr>
                        <a:lnSpc>
                          <a:spcPct val="100000"/>
                        </a:lnSpc>
                      </a:pPr>
                      <a:endParaRPr sz="1900">
                        <a:latin typeface="Times New Roman"/>
                        <a:cs typeface="Times New Roman"/>
                      </a:endParaRPr>
                    </a:p>
                  </a:txBody>
                  <a:tcPr marL="0" marR="0" marT="0" marB="0">
                    <a:lnL w="28575">
                      <a:solidFill>
                        <a:srgbClr val="DF6666"/>
                      </a:solidFill>
                      <a:prstDash val="solid"/>
                    </a:lnL>
                    <a:lnR w="28575">
                      <a:solidFill>
                        <a:srgbClr val="DF6666"/>
                      </a:solidFill>
                      <a:prstDash val="solid"/>
                    </a:lnR>
                    <a:lnT w="28575">
                      <a:solidFill>
                        <a:srgbClr val="DF6666"/>
                      </a:solidFill>
                      <a:prstDash val="solid"/>
                    </a:lnT>
                    <a:lnB w="28575">
                      <a:solidFill>
                        <a:srgbClr val="DF6666"/>
                      </a:solidFill>
                      <a:prstDash val="solid"/>
                    </a:lnB>
                    <a:solidFill>
                      <a:srgbClr val="B6B6B6"/>
                    </a:solidFill>
                  </a:tcPr>
                </a:tc>
                <a:tc>
                  <a:txBody>
                    <a:bodyPr/>
                    <a:lstStyle/>
                    <a:p>
                      <a:pPr>
                        <a:lnSpc>
                          <a:spcPct val="100000"/>
                        </a:lnSpc>
                      </a:pPr>
                      <a:endParaRPr sz="1900">
                        <a:latin typeface="Times New Roman"/>
                        <a:cs typeface="Times New Roman"/>
                      </a:endParaRPr>
                    </a:p>
                  </a:txBody>
                  <a:tcPr marL="0" marR="0" marT="0" marB="0">
                    <a:lnL w="28575">
                      <a:solidFill>
                        <a:srgbClr val="DF6666"/>
                      </a:solidFill>
                      <a:prstDash val="solid"/>
                    </a:lnL>
                    <a:lnR w="28575">
                      <a:solidFill>
                        <a:srgbClr val="DF6666"/>
                      </a:solidFill>
                      <a:prstDash val="solid"/>
                    </a:lnR>
                    <a:lnT w="28575">
                      <a:solidFill>
                        <a:srgbClr val="DF6666"/>
                      </a:solidFill>
                      <a:prstDash val="solid"/>
                    </a:lnT>
                    <a:lnB w="28575">
                      <a:solidFill>
                        <a:srgbClr val="DF6666"/>
                      </a:solidFill>
                      <a:prstDash val="solid"/>
                    </a:lnB>
                    <a:solidFill>
                      <a:srgbClr val="B6B6B6"/>
                    </a:solidFill>
                  </a:tcPr>
                </a:tc>
                <a:extLst>
                  <a:ext uri="{0D108BD9-81ED-4DB2-BD59-A6C34878D82A}">
                    <a16:rowId xmlns:a16="http://schemas.microsoft.com/office/drawing/2014/main" val="10004"/>
                  </a:ext>
                </a:extLst>
              </a:tr>
            </a:tbl>
          </a:graphicData>
        </a:graphic>
      </p:graphicFrame>
      <p:grpSp>
        <p:nvGrpSpPr>
          <p:cNvPr id="6" name="object 6"/>
          <p:cNvGrpSpPr/>
          <p:nvPr/>
        </p:nvGrpSpPr>
        <p:grpSpPr>
          <a:xfrm>
            <a:off x="6862837" y="2379107"/>
            <a:ext cx="2763519" cy="2029460"/>
            <a:chOff x="5147127" y="1761966"/>
            <a:chExt cx="2072639" cy="1522095"/>
          </a:xfrm>
        </p:grpSpPr>
        <p:sp>
          <p:nvSpPr>
            <p:cNvPr id="7" name="object 7"/>
            <p:cNvSpPr/>
            <p:nvPr/>
          </p:nvSpPr>
          <p:spPr>
            <a:xfrm>
              <a:off x="5681363" y="1776253"/>
              <a:ext cx="1524000" cy="1493520"/>
            </a:xfrm>
            <a:custGeom>
              <a:avLst/>
              <a:gdLst/>
              <a:ahLst/>
              <a:cxnLst/>
              <a:rect l="l" t="t" r="r" b="b"/>
              <a:pathLst>
                <a:path w="1524000" h="1493520">
                  <a:moveTo>
                    <a:pt x="0" y="0"/>
                  </a:moveTo>
                  <a:lnTo>
                    <a:pt x="1523996" y="0"/>
                  </a:lnTo>
                  <a:lnTo>
                    <a:pt x="1523996" y="1493089"/>
                  </a:lnTo>
                  <a:lnTo>
                    <a:pt x="0" y="1493089"/>
                  </a:lnTo>
                  <a:lnTo>
                    <a:pt x="0" y="0"/>
                  </a:lnTo>
                  <a:close/>
                </a:path>
              </a:pathLst>
            </a:custGeom>
            <a:ln w="28574">
              <a:solidFill>
                <a:srgbClr val="93C37C"/>
              </a:solidFill>
            </a:ln>
          </p:spPr>
          <p:txBody>
            <a:bodyPr wrap="square" lIns="0" tIns="0" rIns="0" bIns="0" rtlCol="0"/>
            <a:lstStyle/>
            <a:p>
              <a:endParaRPr sz="1867"/>
            </a:p>
          </p:txBody>
        </p:sp>
        <p:sp>
          <p:nvSpPr>
            <p:cNvPr id="8" name="object 8"/>
            <p:cNvSpPr/>
            <p:nvPr/>
          </p:nvSpPr>
          <p:spPr>
            <a:xfrm>
              <a:off x="5711638" y="1792496"/>
              <a:ext cx="1473835" cy="1449705"/>
            </a:xfrm>
            <a:custGeom>
              <a:avLst/>
              <a:gdLst/>
              <a:ahLst/>
              <a:cxnLst/>
              <a:rect l="l" t="t" r="r" b="b"/>
              <a:pathLst>
                <a:path w="1473834" h="1449705">
                  <a:moveTo>
                    <a:pt x="0" y="0"/>
                  </a:moveTo>
                  <a:lnTo>
                    <a:pt x="1473597" y="0"/>
                  </a:lnTo>
                  <a:lnTo>
                    <a:pt x="1473597" y="1449297"/>
                  </a:lnTo>
                  <a:lnTo>
                    <a:pt x="0" y="1449297"/>
                  </a:lnTo>
                  <a:lnTo>
                    <a:pt x="0" y="0"/>
                  </a:lnTo>
                  <a:close/>
                </a:path>
              </a:pathLst>
            </a:custGeom>
            <a:ln w="28574">
              <a:solidFill>
                <a:srgbClr val="DF6666"/>
              </a:solidFill>
            </a:ln>
          </p:spPr>
          <p:txBody>
            <a:bodyPr wrap="square" lIns="0" tIns="0" rIns="0" bIns="0" rtlCol="0"/>
            <a:lstStyle/>
            <a:p>
              <a:endParaRPr sz="1867"/>
            </a:p>
          </p:txBody>
        </p:sp>
        <p:sp>
          <p:nvSpPr>
            <p:cNvPr id="9" name="object 9"/>
            <p:cNvSpPr/>
            <p:nvPr/>
          </p:nvSpPr>
          <p:spPr>
            <a:xfrm>
              <a:off x="5735913" y="1819953"/>
              <a:ext cx="1431290" cy="1403985"/>
            </a:xfrm>
            <a:custGeom>
              <a:avLst/>
              <a:gdLst/>
              <a:ahLst/>
              <a:cxnLst/>
              <a:rect l="l" t="t" r="r" b="b"/>
              <a:pathLst>
                <a:path w="1431290" h="1403985">
                  <a:moveTo>
                    <a:pt x="0" y="0"/>
                  </a:moveTo>
                  <a:lnTo>
                    <a:pt x="1430697" y="0"/>
                  </a:lnTo>
                  <a:lnTo>
                    <a:pt x="1430697" y="1403689"/>
                  </a:lnTo>
                  <a:lnTo>
                    <a:pt x="0" y="1403689"/>
                  </a:lnTo>
                  <a:lnTo>
                    <a:pt x="0" y="0"/>
                  </a:lnTo>
                  <a:close/>
                </a:path>
              </a:pathLst>
            </a:custGeom>
            <a:ln w="28574">
              <a:solidFill>
                <a:srgbClr val="6EA8DB"/>
              </a:solidFill>
            </a:ln>
          </p:spPr>
          <p:txBody>
            <a:bodyPr wrap="square" lIns="0" tIns="0" rIns="0" bIns="0" rtlCol="0"/>
            <a:lstStyle/>
            <a:p>
              <a:endParaRPr sz="1867"/>
            </a:p>
          </p:txBody>
        </p:sp>
        <p:sp>
          <p:nvSpPr>
            <p:cNvPr id="10" name="object 10"/>
            <p:cNvSpPr/>
            <p:nvPr/>
          </p:nvSpPr>
          <p:spPr>
            <a:xfrm>
              <a:off x="5161414" y="2566144"/>
              <a:ext cx="337820" cy="6985"/>
            </a:xfrm>
            <a:custGeom>
              <a:avLst/>
              <a:gdLst/>
              <a:ahLst/>
              <a:cxnLst/>
              <a:rect l="l" t="t" r="r" b="b"/>
              <a:pathLst>
                <a:path w="337820" h="6985">
                  <a:moveTo>
                    <a:pt x="0" y="0"/>
                  </a:moveTo>
                  <a:lnTo>
                    <a:pt x="337374" y="6774"/>
                  </a:lnTo>
                </a:path>
              </a:pathLst>
            </a:custGeom>
            <a:ln w="28574">
              <a:solidFill>
                <a:srgbClr val="595959"/>
              </a:solidFill>
            </a:ln>
          </p:spPr>
          <p:txBody>
            <a:bodyPr wrap="square" lIns="0" tIns="0" rIns="0" bIns="0" rtlCol="0"/>
            <a:lstStyle/>
            <a:p>
              <a:endParaRPr sz="1867"/>
            </a:p>
          </p:txBody>
        </p:sp>
        <p:sp>
          <p:nvSpPr>
            <p:cNvPr id="11" name="object 11"/>
            <p:cNvSpPr/>
            <p:nvPr/>
          </p:nvSpPr>
          <p:spPr>
            <a:xfrm>
              <a:off x="5483576" y="2511432"/>
              <a:ext cx="159149" cy="122949"/>
            </a:xfrm>
            <a:prstGeom prst="rect">
              <a:avLst/>
            </a:prstGeom>
            <a:blipFill>
              <a:blip r:embed="rId3" cstate="print"/>
              <a:stretch>
                <a:fillRect/>
              </a:stretch>
            </a:blipFill>
          </p:spPr>
          <p:txBody>
            <a:bodyPr wrap="square" lIns="0" tIns="0" rIns="0" bIns="0" rtlCol="0"/>
            <a:lstStyle/>
            <a:p>
              <a:endParaRPr sz="1867"/>
            </a:p>
          </p:txBody>
        </p:sp>
      </p:grpSp>
      <p:sp>
        <p:nvSpPr>
          <p:cNvPr id="12" name="object 12"/>
          <p:cNvSpPr txBox="1"/>
          <p:nvPr/>
        </p:nvSpPr>
        <p:spPr>
          <a:xfrm>
            <a:off x="284224" y="5406383"/>
            <a:ext cx="2122593" cy="550449"/>
          </a:xfrm>
          <a:prstGeom prst="rect">
            <a:avLst/>
          </a:prstGeom>
        </p:spPr>
        <p:txBody>
          <a:bodyPr vert="horz" wrap="square" lIns="0" tIns="16933" rIns="0" bIns="0" rtlCol="0">
            <a:spAutoFit/>
          </a:bodyPr>
          <a:lstStyle/>
          <a:p>
            <a:pPr marL="16933" marR="6773" indent="182875">
              <a:spcBef>
                <a:spcPts val="133"/>
              </a:spcBef>
            </a:pPr>
            <a:r>
              <a:rPr sz="1733" b="1" spc="-7"/>
              <a:t>Private pollution  values of party</a:t>
            </a:r>
            <a:r>
              <a:rPr sz="1733" b="1" spc="-113"/>
              <a:t> </a:t>
            </a:r>
            <a:r>
              <a:rPr sz="1733" b="1" spc="-7"/>
              <a:t>Blue</a:t>
            </a:r>
            <a:endParaRPr sz="1733"/>
          </a:p>
        </p:txBody>
      </p:sp>
      <p:sp>
        <p:nvSpPr>
          <p:cNvPr id="13" name="object 13"/>
          <p:cNvSpPr txBox="1"/>
          <p:nvPr/>
        </p:nvSpPr>
        <p:spPr>
          <a:xfrm>
            <a:off x="4280335" y="5406384"/>
            <a:ext cx="2012527" cy="550449"/>
          </a:xfrm>
          <a:prstGeom prst="rect">
            <a:avLst/>
          </a:prstGeom>
        </p:spPr>
        <p:txBody>
          <a:bodyPr vert="horz" wrap="square" lIns="0" tIns="16933" rIns="0" bIns="0" rtlCol="0">
            <a:spAutoFit/>
          </a:bodyPr>
          <a:lstStyle/>
          <a:p>
            <a:pPr marL="615511" marR="6773" indent="-599425">
              <a:spcBef>
                <a:spcPts val="133"/>
              </a:spcBef>
            </a:pPr>
            <a:r>
              <a:rPr sz="1733" b="1" spc="-7"/>
              <a:t>Shares </a:t>
            </a:r>
            <a:r>
              <a:rPr sz="1733" b="1"/>
              <a:t>from </a:t>
            </a:r>
            <a:r>
              <a:rPr sz="1733" b="1" spc="-7"/>
              <a:t>all</a:t>
            </a:r>
            <a:r>
              <a:rPr sz="1733" b="1" spc="-133"/>
              <a:t> </a:t>
            </a:r>
            <a:r>
              <a:rPr sz="1733" b="1"/>
              <a:t>the  </a:t>
            </a:r>
            <a:r>
              <a:rPr sz="1733" b="1" spc="-7"/>
              <a:t>servers</a:t>
            </a:r>
            <a:endParaRPr sz="1733"/>
          </a:p>
        </p:txBody>
      </p:sp>
      <p:sp>
        <p:nvSpPr>
          <p:cNvPr id="14" name="object 14"/>
          <p:cNvSpPr txBox="1"/>
          <p:nvPr/>
        </p:nvSpPr>
        <p:spPr>
          <a:xfrm>
            <a:off x="7732713" y="5353387"/>
            <a:ext cx="1602740" cy="550449"/>
          </a:xfrm>
          <a:prstGeom prst="rect">
            <a:avLst/>
          </a:prstGeom>
        </p:spPr>
        <p:txBody>
          <a:bodyPr vert="horz" wrap="square" lIns="0" tIns="16933" rIns="0" bIns="0" rtlCol="0">
            <a:spAutoFit/>
          </a:bodyPr>
          <a:lstStyle/>
          <a:p>
            <a:pPr marL="165096" marR="6773" indent="-149010">
              <a:spcBef>
                <a:spcPts val="133"/>
              </a:spcBef>
            </a:pPr>
            <a:r>
              <a:rPr sz="1733" b="1" spc="-20"/>
              <a:t>Blue’s </a:t>
            </a:r>
            <a:r>
              <a:rPr sz="1733" b="1" spc="-7"/>
              <a:t>share</a:t>
            </a:r>
            <a:r>
              <a:rPr sz="1733" b="1" spc="-87"/>
              <a:t> </a:t>
            </a:r>
            <a:r>
              <a:rPr sz="1733" b="1" spc="-7"/>
              <a:t>of  merged</a:t>
            </a:r>
            <a:r>
              <a:rPr sz="1733" b="1" spc="-47"/>
              <a:t> </a:t>
            </a:r>
            <a:r>
              <a:rPr sz="1733" b="1" spc="-7"/>
              <a:t>grid</a:t>
            </a:r>
            <a:endParaRPr sz="1733"/>
          </a:p>
        </p:txBody>
      </p:sp>
      <p:grpSp>
        <p:nvGrpSpPr>
          <p:cNvPr id="15" name="object 15"/>
          <p:cNvGrpSpPr/>
          <p:nvPr/>
        </p:nvGrpSpPr>
        <p:grpSpPr>
          <a:xfrm>
            <a:off x="3737458" y="707544"/>
            <a:ext cx="218599" cy="786553"/>
            <a:chOff x="2806894" y="558448"/>
            <a:chExt cx="163949" cy="589915"/>
          </a:xfrm>
        </p:grpSpPr>
        <p:sp>
          <p:nvSpPr>
            <p:cNvPr id="16" name="object 16"/>
            <p:cNvSpPr/>
            <p:nvPr/>
          </p:nvSpPr>
          <p:spPr>
            <a:xfrm>
              <a:off x="2897386" y="558448"/>
              <a:ext cx="0" cy="589915"/>
            </a:xfrm>
            <a:custGeom>
              <a:avLst/>
              <a:gdLst/>
              <a:ahLst/>
              <a:cxnLst/>
              <a:rect l="l" t="t" r="r" b="b"/>
              <a:pathLst>
                <a:path h="589915">
                  <a:moveTo>
                    <a:pt x="0" y="0"/>
                  </a:moveTo>
                  <a:lnTo>
                    <a:pt x="0" y="589498"/>
                  </a:lnTo>
                </a:path>
              </a:pathLst>
            </a:custGeom>
            <a:ln w="38099">
              <a:solidFill>
                <a:srgbClr val="93C37C"/>
              </a:solidFill>
            </a:ln>
          </p:spPr>
          <p:txBody>
            <a:bodyPr wrap="square" lIns="0" tIns="0" rIns="0" bIns="0" rtlCol="0"/>
            <a:lstStyle/>
            <a:p>
              <a:endParaRPr sz="1867"/>
            </a:p>
          </p:txBody>
        </p:sp>
        <p:sp>
          <p:nvSpPr>
            <p:cNvPr id="17" name="object 17"/>
            <p:cNvSpPr/>
            <p:nvPr/>
          </p:nvSpPr>
          <p:spPr>
            <a:xfrm>
              <a:off x="2806894" y="928021"/>
              <a:ext cx="163949" cy="211002"/>
            </a:xfrm>
            <a:prstGeom prst="rect">
              <a:avLst/>
            </a:prstGeom>
            <a:blipFill>
              <a:blip r:embed="rId4" cstate="print"/>
              <a:stretch>
                <a:fillRect/>
              </a:stretch>
            </a:blipFill>
          </p:spPr>
          <p:txBody>
            <a:bodyPr wrap="square" lIns="0" tIns="0" rIns="0" bIns="0" rtlCol="0"/>
            <a:lstStyle/>
            <a:p>
              <a:endParaRPr sz="1867"/>
            </a:p>
          </p:txBody>
        </p:sp>
      </p:grpSp>
      <p:graphicFrame>
        <p:nvGraphicFramePr>
          <p:cNvPr id="18" name="object 18"/>
          <p:cNvGraphicFramePr>
            <a:graphicFrameLocks noGrp="1"/>
          </p:cNvGraphicFramePr>
          <p:nvPr/>
        </p:nvGraphicFramePr>
        <p:xfrm>
          <a:off x="7688684" y="2520469"/>
          <a:ext cx="1816098" cy="1655902"/>
        </p:xfrm>
        <a:graphic>
          <a:graphicData uri="http://schemas.openxmlformats.org/drawingml/2006/table">
            <a:tbl>
              <a:tblPr firstRow="1" bandRow="1">
                <a:tableStyleId>{2D5ABB26-0587-4C30-8999-92F81FD0307C}</a:tableStyleId>
              </a:tblPr>
              <a:tblGrid>
                <a:gridCol w="362373">
                  <a:extLst>
                    <a:ext uri="{9D8B030D-6E8A-4147-A177-3AD203B41FA5}">
                      <a16:colId xmlns:a16="http://schemas.microsoft.com/office/drawing/2014/main" val="20000"/>
                    </a:ext>
                  </a:extLst>
                </a:gridCol>
                <a:gridCol w="362373">
                  <a:extLst>
                    <a:ext uri="{9D8B030D-6E8A-4147-A177-3AD203B41FA5}">
                      <a16:colId xmlns:a16="http://schemas.microsoft.com/office/drawing/2014/main" val="20001"/>
                    </a:ext>
                  </a:extLst>
                </a:gridCol>
                <a:gridCol w="362372">
                  <a:extLst>
                    <a:ext uri="{9D8B030D-6E8A-4147-A177-3AD203B41FA5}">
                      <a16:colId xmlns:a16="http://schemas.microsoft.com/office/drawing/2014/main" val="20002"/>
                    </a:ext>
                  </a:extLst>
                </a:gridCol>
                <a:gridCol w="362373">
                  <a:extLst>
                    <a:ext uri="{9D8B030D-6E8A-4147-A177-3AD203B41FA5}">
                      <a16:colId xmlns:a16="http://schemas.microsoft.com/office/drawing/2014/main" val="20003"/>
                    </a:ext>
                  </a:extLst>
                </a:gridCol>
                <a:gridCol w="366607">
                  <a:extLst>
                    <a:ext uri="{9D8B030D-6E8A-4147-A177-3AD203B41FA5}">
                      <a16:colId xmlns:a16="http://schemas.microsoft.com/office/drawing/2014/main" val="20004"/>
                    </a:ext>
                  </a:extLst>
                </a:gridCol>
              </a:tblGrid>
              <a:tr h="330403">
                <a:tc>
                  <a:txBody>
                    <a:bodyPr/>
                    <a:lstStyle/>
                    <a:p>
                      <a:pPr>
                        <a:lnSpc>
                          <a:spcPct val="100000"/>
                        </a:lnSpc>
                      </a:pPr>
                      <a:endParaRPr sz="2000">
                        <a:latin typeface="Times New Roman"/>
                        <a:cs typeface="Times New Roman"/>
                      </a:endParaRPr>
                    </a:p>
                  </a:txBody>
                  <a:tcPr marL="0" marR="0" marT="0" marB="0">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20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20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tcPr>
                </a:tc>
                <a:tc>
                  <a:txBody>
                    <a:bodyPr/>
                    <a:lstStyle/>
                    <a:p>
                      <a:pPr>
                        <a:lnSpc>
                          <a:spcPct val="100000"/>
                        </a:lnSpc>
                      </a:pPr>
                      <a:endParaRPr sz="20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20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extLst>
                  <a:ext uri="{0D108BD9-81ED-4DB2-BD59-A6C34878D82A}">
                    <a16:rowId xmlns:a16="http://schemas.microsoft.com/office/drawing/2014/main" val="10000"/>
                  </a:ext>
                </a:extLst>
              </a:tr>
              <a:tr h="338261">
                <a:tc>
                  <a:txBody>
                    <a:bodyPr/>
                    <a:lstStyle/>
                    <a:p>
                      <a:pPr>
                        <a:lnSpc>
                          <a:spcPct val="100000"/>
                        </a:lnSpc>
                      </a:pPr>
                      <a:endParaRPr sz="2000">
                        <a:latin typeface="Times New Roman"/>
                        <a:cs typeface="Times New Roman"/>
                      </a:endParaRPr>
                    </a:p>
                  </a:txBody>
                  <a:tcPr marL="0" marR="0" marT="0" marB="0">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20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20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20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20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extLst>
                  <a:ext uri="{0D108BD9-81ED-4DB2-BD59-A6C34878D82A}">
                    <a16:rowId xmlns:a16="http://schemas.microsoft.com/office/drawing/2014/main" val="10001"/>
                  </a:ext>
                </a:extLst>
              </a:tr>
              <a:tr h="334308">
                <a:tc>
                  <a:txBody>
                    <a:bodyPr/>
                    <a:lstStyle/>
                    <a:p>
                      <a:pPr>
                        <a:lnSpc>
                          <a:spcPct val="100000"/>
                        </a:lnSpc>
                      </a:pPr>
                      <a:endParaRPr sz="2000">
                        <a:latin typeface="Times New Roman"/>
                        <a:cs typeface="Times New Roman"/>
                      </a:endParaRPr>
                    </a:p>
                  </a:txBody>
                  <a:tcPr marL="0" marR="0" marT="0" marB="0">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20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20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20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tcPr>
                </a:tc>
                <a:tc>
                  <a:txBody>
                    <a:bodyPr/>
                    <a:lstStyle/>
                    <a:p>
                      <a:pPr>
                        <a:lnSpc>
                          <a:spcPct val="100000"/>
                        </a:lnSpc>
                      </a:pPr>
                      <a:endParaRPr sz="20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tcPr>
                </a:tc>
                <a:extLst>
                  <a:ext uri="{0D108BD9-81ED-4DB2-BD59-A6C34878D82A}">
                    <a16:rowId xmlns:a16="http://schemas.microsoft.com/office/drawing/2014/main" val="10002"/>
                  </a:ext>
                </a:extLst>
              </a:tr>
              <a:tr h="338265">
                <a:tc>
                  <a:txBody>
                    <a:bodyPr/>
                    <a:lstStyle/>
                    <a:p>
                      <a:pPr>
                        <a:lnSpc>
                          <a:spcPct val="100000"/>
                        </a:lnSpc>
                      </a:pPr>
                      <a:endParaRPr sz="2000">
                        <a:latin typeface="Times New Roman"/>
                        <a:cs typeface="Times New Roman"/>
                      </a:endParaRPr>
                    </a:p>
                  </a:txBody>
                  <a:tcPr marL="0" marR="0" marT="0" marB="0">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20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tcPr>
                </a:tc>
                <a:tc>
                  <a:txBody>
                    <a:bodyPr/>
                    <a:lstStyle/>
                    <a:p>
                      <a:pPr>
                        <a:lnSpc>
                          <a:spcPct val="100000"/>
                        </a:lnSpc>
                      </a:pPr>
                      <a:endParaRPr sz="20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20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20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extLst>
                  <a:ext uri="{0D108BD9-81ED-4DB2-BD59-A6C34878D82A}">
                    <a16:rowId xmlns:a16="http://schemas.microsoft.com/office/drawing/2014/main" val="10003"/>
                  </a:ext>
                </a:extLst>
              </a:tr>
              <a:tr h="314665">
                <a:tc>
                  <a:txBody>
                    <a:bodyPr/>
                    <a:lstStyle/>
                    <a:p>
                      <a:pPr>
                        <a:lnSpc>
                          <a:spcPct val="100000"/>
                        </a:lnSpc>
                      </a:pPr>
                      <a:endParaRPr sz="1900">
                        <a:latin typeface="Times New Roman"/>
                        <a:cs typeface="Times New Roman"/>
                      </a:endParaRPr>
                    </a:p>
                  </a:txBody>
                  <a:tcPr marL="0" marR="0" marT="0" marB="0">
                    <a:lnR w="28575">
                      <a:solidFill>
                        <a:srgbClr val="6EA8DB"/>
                      </a:solidFill>
                      <a:prstDash val="solid"/>
                    </a:lnR>
                    <a:lnT w="28575">
                      <a:solidFill>
                        <a:srgbClr val="6EA8DB"/>
                      </a:solidFill>
                      <a:prstDash val="solid"/>
                    </a:lnT>
                    <a:lnB w="28575">
                      <a:solidFill>
                        <a:srgbClr val="6EA8DB"/>
                      </a:solidFill>
                      <a:prstDash val="solid"/>
                    </a:lnB>
                    <a:solidFill>
                      <a:srgbClr val="B6B6B6"/>
                    </a:solidFill>
                  </a:tcPr>
                </a:tc>
                <a:tc>
                  <a:txBody>
                    <a:bodyPr/>
                    <a:lstStyle/>
                    <a:p>
                      <a:pPr>
                        <a:lnSpc>
                          <a:spcPct val="100000"/>
                        </a:lnSpc>
                      </a:pPr>
                      <a:endParaRPr sz="19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19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B6B6B6"/>
                    </a:solidFill>
                  </a:tcPr>
                </a:tc>
                <a:tc>
                  <a:txBody>
                    <a:bodyPr/>
                    <a:lstStyle/>
                    <a:p>
                      <a:pPr>
                        <a:lnSpc>
                          <a:spcPct val="100000"/>
                        </a:lnSpc>
                      </a:pPr>
                      <a:endParaRPr sz="19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19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extLst>
                  <a:ext uri="{0D108BD9-81ED-4DB2-BD59-A6C34878D82A}">
                    <a16:rowId xmlns:a16="http://schemas.microsoft.com/office/drawing/2014/main" val="10004"/>
                  </a:ext>
                </a:extLst>
              </a:tr>
            </a:tbl>
          </a:graphicData>
        </a:graphic>
      </p:graphicFrame>
      <p:grpSp>
        <p:nvGrpSpPr>
          <p:cNvPr id="19" name="object 19"/>
          <p:cNvGrpSpPr/>
          <p:nvPr/>
        </p:nvGrpSpPr>
        <p:grpSpPr>
          <a:xfrm>
            <a:off x="9680097" y="5152839"/>
            <a:ext cx="279400" cy="297180"/>
            <a:chOff x="7260073" y="3864629"/>
            <a:chExt cx="209550" cy="222885"/>
          </a:xfrm>
        </p:grpSpPr>
        <p:sp>
          <p:nvSpPr>
            <p:cNvPr id="20" name="object 20"/>
            <p:cNvSpPr/>
            <p:nvPr/>
          </p:nvSpPr>
          <p:spPr>
            <a:xfrm>
              <a:off x="7264835" y="3869392"/>
              <a:ext cx="200025" cy="213360"/>
            </a:xfrm>
            <a:custGeom>
              <a:avLst/>
              <a:gdLst/>
              <a:ahLst/>
              <a:cxnLst/>
              <a:rect l="l" t="t" r="r" b="b"/>
              <a:pathLst>
                <a:path w="200025" h="213360">
                  <a:moveTo>
                    <a:pt x="199999" y="213349"/>
                  </a:moveTo>
                  <a:lnTo>
                    <a:pt x="0" y="213349"/>
                  </a:lnTo>
                  <a:lnTo>
                    <a:pt x="0" y="0"/>
                  </a:lnTo>
                  <a:lnTo>
                    <a:pt x="199999" y="0"/>
                  </a:lnTo>
                  <a:lnTo>
                    <a:pt x="199999" y="213349"/>
                  </a:lnTo>
                  <a:close/>
                </a:path>
              </a:pathLst>
            </a:custGeom>
            <a:solidFill>
              <a:srgbClr val="000000"/>
            </a:solidFill>
          </p:spPr>
          <p:txBody>
            <a:bodyPr wrap="square" lIns="0" tIns="0" rIns="0" bIns="0" rtlCol="0"/>
            <a:lstStyle/>
            <a:p>
              <a:endParaRPr sz="1867"/>
            </a:p>
          </p:txBody>
        </p:sp>
        <p:sp>
          <p:nvSpPr>
            <p:cNvPr id="21" name="object 21"/>
            <p:cNvSpPr/>
            <p:nvPr/>
          </p:nvSpPr>
          <p:spPr>
            <a:xfrm>
              <a:off x="7260085" y="3864642"/>
              <a:ext cx="209550" cy="222885"/>
            </a:xfrm>
            <a:custGeom>
              <a:avLst/>
              <a:gdLst/>
              <a:ahLst/>
              <a:cxnLst/>
              <a:rect l="l" t="t" r="r" b="b"/>
              <a:pathLst>
                <a:path w="209550" h="222885">
                  <a:moveTo>
                    <a:pt x="4749" y="0"/>
                  </a:moveTo>
                  <a:lnTo>
                    <a:pt x="4749" y="222849"/>
                  </a:lnTo>
                </a:path>
                <a:path w="209550" h="222885">
                  <a:moveTo>
                    <a:pt x="204749" y="0"/>
                  </a:moveTo>
                  <a:lnTo>
                    <a:pt x="204749" y="222849"/>
                  </a:lnTo>
                </a:path>
                <a:path w="209550" h="222885">
                  <a:moveTo>
                    <a:pt x="0" y="4749"/>
                  </a:moveTo>
                  <a:lnTo>
                    <a:pt x="209499" y="4749"/>
                  </a:lnTo>
                </a:path>
                <a:path w="209550" h="222885">
                  <a:moveTo>
                    <a:pt x="0" y="218099"/>
                  </a:moveTo>
                  <a:lnTo>
                    <a:pt x="209499" y="218099"/>
                  </a:lnTo>
                </a:path>
              </a:pathLst>
            </a:custGeom>
            <a:ln w="9524">
              <a:solidFill>
                <a:srgbClr val="9E9E9E"/>
              </a:solidFill>
            </a:ln>
          </p:spPr>
          <p:txBody>
            <a:bodyPr wrap="square" lIns="0" tIns="0" rIns="0" bIns="0" rtlCol="0"/>
            <a:lstStyle/>
            <a:p>
              <a:endParaRPr sz="1867"/>
            </a:p>
          </p:txBody>
        </p:sp>
      </p:grpSp>
      <p:sp>
        <p:nvSpPr>
          <p:cNvPr id="22" name="object 22"/>
          <p:cNvSpPr/>
          <p:nvPr/>
        </p:nvSpPr>
        <p:spPr>
          <a:xfrm>
            <a:off x="9680113" y="5559255"/>
            <a:ext cx="279400" cy="297180"/>
          </a:xfrm>
          <a:custGeom>
            <a:avLst/>
            <a:gdLst/>
            <a:ahLst/>
            <a:cxnLst/>
            <a:rect l="l" t="t" r="r" b="b"/>
            <a:pathLst>
              <a:path w="209550" h="222885">
                <a:moveTo>
                  <a:pt x="4749" y="0"/>
                </a:moveTo>
                <a:lnTo>
                  <a:pt x="4749" y="222849"/>
                </a:lnTo>
              </a:path>
              <a:path w="209550" h="222885">
                <a:moveTo>
                  <a:pt x="204749" y="0"/>
                </a:moveTo>
                <a:lnTo>
                  <a:pt x="204749" y="222849"/>
                </a:lnTo>
              </a:path>
              <a:path w="209550" h="222885">
                <a:moveTo>
                  <a:pt x="0" y="4749"/>
                </a:moveTo>
                <a:lnTo>
                  <a:pt x="209499" y="4749"/>
                </a:lnTo>
              </a:path>
              <a:path w="209550" h="222885">
                <a:moveTo>
                  <a:pt x="0" y="218099"/>
                </a:moveTo>
                <a:lnTo>
                  <a:pt x="209499" y="218099"/>
                </a:lnTo>
              </a:path>
            </a:pathLst>
          </a:custGeom>
          <a:ln w="9524">
            <a:solidFill>
              <a:srgbClr val="9E9E9E"/>
            </a:solidFill>
          </a:ln>
        </p:spPr>
        <p:txBody>
          <a:bodyPr wrap="square" lIns="0" tIns="0" rIns="0" bIns="0" rtlCol="0"/>
          <a:lstStyle/>
          <a:p>
            <a:endParaRPr sz="1867"/>
          </a:p>
        </p:txBody>
      </p:sp>
      <p:grpSp>
        <p:nvGrpSpPr>
          <p:cNvPr id="23" name="object 23"/>
          <p:cNvGrpSpPr/>
          <p:nvPr/>
        </p:nvGrpSpPr>
        <p:grpSpPr>
          <a:xfrm>
            <a:off x="9680097" y="5965638"/>
            <a:ext cx="279400" cy="297180"/>
            <a:chOff x="7260073" y="4474228"/>
            <a:chExt cx="209550" cy="222885"/>
          </a:xfrm>
        </p:grpSpPr>
        <p:sp>
          <p:nvSpPr>
            <p:cNvPr id="24" name="object 24"/>
            <p:cNvSpPr/>
            <p:nvPr/>
          </p:nvSpPr>
          <p:spPr>
            <a:xfrm>
              <a:off x="7264835" y="4478990"/>
              <a:ext cx="200025" cy="213360"/>
            </a:xfrm>
            <a:custGeom>
              <a:avLst/>
              <a:gdLst/>
              <a:ahLst/>
              <a:cxnLst/>
              <a:rect l="l" t="t" r="r" b="b"/>
              <a:pathLst>
                <a:path w="200025" h="213360">
                  <a:moveTo>
                    <a:pt x="199999" y="213349"/>
                  </a:moveTo>
                  <a:lnTo>
                    <a:pt x="0" y="213349"/>
                  </a:lnTo>
                  <a:lnTo>
                    <a:pt x="0" y="0"/>
                  </a:lnTo>
                  <a:lnTo>
                    <a:pt x="199999" y="0"/>
                  </a:lnTo>
                  <a:lnTo>
                    <a:pt x="199999" y="213349"/>
                  </a:lnTo>
                  <a:close/>
                </a:path>
              </a:pathLst>
            </a:custGeom>
            <a:solidFill>
              <a:srgbClr val="CCCCCC"/>
            </a:solidFill>
          </p:spPr>
          <p:txBody>
            <a:bodyPr wrap="square" lIns="0" tIns="0" rIns="0" bIns="0" rtlCol="0"/>
            <a:lstStyle/>
            <a:p>
              <a:endParaRPr sz="1867"/>
            </a:p>
          </p:txBody>
        </p:sp>
        <p:sp>
          <p:nvSpPr>
            <p:cNvPr id="25" name="object 25"/>
            <p:cNvSpPr/>
            <p:nvPr/>
          </p:nvSpPr>
          <p:spPr>
            <a:xfrm>
              <a:off x="7260085" y="4474240"/>
              <a:ext cx="209550" cy="222885"/>
            </a:xfrm>
            <a:custGeom>
              <a:avLst/>
              <a:gdLst/>
              <a:ahLst/>
              <a:cxnLst/>
              <a:rect l="l" t="t" r="r" b="b"/>
              <a:pathLst>
                <a:path w="209550" h="222885">
                  <a:moveTo>
                    <a:pt x="4749" y="0"/>
                  </a:moveTo>
                  <a:lnTo>
                    <a:pt x="4749" y="222849"/>
                  </a:lnTo>
                </a:path>
                <a:path w="209550" h="222885">
                  <a:moveTo>
                    <a:pt x="204749" y="0"/>
                  </a:moveTo>
                  <a:lnTo>
                    <a:pt x="204749" y="222849"/>
                  </a:lnTo>
                </a:path>
                <a:path w="209550" h="222885">
                  <a:moveTo>
                    <a:pt x="0" y="4749"/>
                  </a:moveTo>
                  <a:lnTo>
                    <a:pt x="209499" y="4749"/>
                  </a:lnTo>
                </a:path>
                <a:path w="209550" h="222885">
                  <a:moveTo>
                    <a:pt x="0" y="218099"/>
                  </a:moveTo>
                  <a:lnTo>
                    <a:pt x="209499" y="218099"/>
                  </a:lnTo>
                </a:path>
              </a:pathLst>
            </a:custGeom>
            <a:ln w="9524">
              <a:solidFill>
                <a:srgbClr val="9E9E9E"/>
              </a:solidFill>
            </a:ln>
          </p:spPr>
          <p:txBody>
            <a:bodyPr wrap="square" lIns="0" tIns="0" rIns="0" bIns="0" rtlCol="0"/>
            <a:lstStyle/>
            <a:p>
              <a:endParaRPr sz="1867"/>
            </a:p>
          </p:txBody>
        </p:sp>
      </p:grpSp>
      <p:sp>
        <p:nvSpPr>
          <p:cNvPr id="26" name="object 26"/>
          <p:cNvSpPr txBox="1"/>
          <p:nvPr/>
        </p:nvSpPr>
        <p:spPr>
          <a:xfrm>
            <a:off x="10110980" y="5009493"/>
            <a:ext cx="2036233" cy="1201077"/>
          </a:xfrm>
          <a:prstGeom prst="rect">
            <a:avLst/>
          </a:prstGeom>
        </p:spPr>
        <p:txBody>
          <a:bodyPr vert="horz" wrap="square" lIns="0" tIns="138853" rIns="0" bIns="0" rtlCol="0">
            <a:spAutoFit/>
          </a:bodyPr>
          <a:lstStyle/>
          <a:p>
            <a:pPr marL="16933">
              <a:spcBef>
                <a:spcPts val="1093"/>
              </a:spcBef>
            </a:pPr>
            <a:r>
              <a:rPr sz="1867"/>
              <a:t>known</a:t>
            </a:r>
          </a:p>
          <a:p>
            <a:pPr marL="16933" marR="6773">
              <a:lnSpc>
                <a:spcPct val="142900"/>
              </a:lnSpc>
            </a:pPr>
            <a:r>
              <a:rPr sz="1867" spc="-7"/>
              <a:t>needs</a:t>
            </a:r>
            <a:r>
              <a:rPr sz="1867" spc="-113"/>
              <a:t> </a:t>
            </a:r>
            <a:r>
              <a:rPr sz="1867" spc="-7"/>
              <a:t>interpolation  unknown</a:t>
            </a:r>
            <a:endParaRPr sz="1867"/>
          </a:p>
        </p:txBody>
      </p:sp>
      <p:grpSp>
        <p:nvGrpSpPr>
          <p:cNvPr id="27" name="object 27"/>
          <p:cNvGrpSpPr/>
          <p:nvPr/>
        </p:nvGrpSpPr>
        <p:grpSpPr>
          <a:xfrm>
            <a:off x="3518826" y="5281090"/>
            <a:ext cx="219287" cy="1104053"/>
            <a:chOff x="2639119" y="3960817"/>
            <a:chExt cx="164465" cy="828040"/>
          </a:xfrm>
        </p:grpSpPr>
        <p:sp>
          <p:nvSpPr>
            <p:cNvPr id="28" name="object 28"/>
            <p:cNvSpPr/>
            <p:nvPr/>
          </p:nvSpPr>
          <p:spPr>
            <a:xfrm>
              <a:off x="2716294" y="4152766"/>
              <a:ext cx="5080" cy="617220"/>
            </a:xfrm>
            <a:custGeom>
              <a:avLst/>
              <a:gdLst/>
              <a:ahLst/>
              <a:cxnLst/>
              <a:rect l="l" t="t" r="r" b="b"/>
              <a:pathLst>
                <a:path w="5080" h="617220">
                  <a:moveTo>
                    <a:pt x="0" y="616798"/>
                  </a:moveTo>
                  <a:lnTo>
                    <a:pt x="4824" y="0"/>
                  </a:lnTo>
                </a:path>
              </a:pathLst>
            </a:custGeom>
            <a:ln w="38099">
              <a:solidFill>
                <a:srgbClr val="DF6666"/>
              </a:solidFill>
            </a:ln>
          </p:spPr>
          <p:txBody>
            <a:bodyPr wrap="square" lIns="0" tIns="0" rIns="0" bIns="0" rtlCol="0"/>
            <a:lstStyle/>
            <a:p>
              <a:endParaRPr sz="1867"/>
            </a:p>
          </p:txBody>
        </p:sp>
        <p:sp>
          <p:nvSpPr>
            <p:cNvPr id="29" name="object 29"/>
            <p:cNvSpPr/>
            <p:nvPr/>
          </p:nvSpPr>
          <p:spPr>
            <a:xfrm>
              <a:off x="2639119" y="3960817"/>
              <a:ext cx="163974" cy="211474"/>
            </a:xfrm>
            <a:prstGeom prst="rect">
              <a:avLst/>
            </a:prstGeom>
            <a:blipFill>
              <a:blip r:embed="rId5" cstate="print"/>
              <a:stretch>
                <a:fillRect/>
              </a:stretch>
            </a:blipFill>
          </p:spPr>
          <p:txBody>
            <a:bodyPr wrap="square" lIns="0" tIns="0" rIns="0" bIns="0" rtlCol="0"/>
            <a:lstStyle/>
            <a:p>
              <a:endParaRPr sz="1867"/>
            </a:p>
          </p:txBody>
        </p:sp>
      </p:grpSp>
      <p:sp>
        <p:nvSpPr>
          <p:cNvPr id="30" name="object 30"/>
          <p:cNvSpPr/>
          <p:nvPr/>
        </p:nvSpPr>
        <p:spPr>
          <a:xfrm>
            <a:off x="2770645" y="3339543"/>
            <a:ext cx="210999" cy="163965"/>
          </a:xfrm>
          <a:prstGeom prst="rect">
            <a:avLst/>
          </a:prstGeom>
          <a:blipFill>
            <a:blip r:embed="rId6" cstate="print"/>
            <a:stretch>
              <a:fillRect/>
            </a:stretch>
          </a:blipFill>
        </p:spPr>
        <p:txBody>
          <a:bodyPr wrap="square" lIns="0" tIns="0" rIns="0" bIns="0" rtlCol="0"/>
          <a:lstStyle/>
          <a:p>
            <a:endParaRPr sz="1867"/>
          </a:p>
        </p:txBody>
      </p:sp>
      <p:sp>
        <p:nvSpPr>
          <p:cNvPr id="34" name="Google Shape;62;g1113f4fa40d_0_90">
            <a:extLst>
              <a:ext uri="{FF2B5EF4-FFF2-40B4-BE49-F238E27FC236}">
                <a16:creationId xmlns:a16="http://schemas.microsoft.com/office/drawing/2014/main" id="{6DC20459-5BC6-48C4-B7FE-7C35B3D46620}"/>
              </a:ext>
            </a:extLst>
          </p:cNvPr>
          <p:cNvSpPr txBox="1"/>
          <p:nvPr/>
        </p:nvSpPr>
        <p:spPr>
          <a:xfrm>
            <a:off x="117000" y="-209757"/>
            <a:ext cx="12075000" cy="132510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None/>
            </a:pPr>
            <a:r>
              <a:rPr lang="en-IN" sz="4000">
                <a:latin typeface="Calibri"/>
                <a:ea typeface="Calibri"/>
                <a:cs typeface="Calibri"/>
                <a:sym typeface="Calibri"/>
              </a:rPr>
              <a:t>PM interpolation using MPC, across fleet companies</a:t>
            </a:r>
            <a:endParaRPr sz="4000" b="0" i="0" u="none" strike="noStrike" cap="none">
              <a:solidFill>
                <a:srgbClr val="000000"/>
              </a:solidFill>
              <a:latin typeface="Calibri"/>
              <a:ea typeface="Calibri"/>
              <a:cs typeface="Calibri"/>
              <a:sym typeface="Calibri"/>
            </a:endParaRPr>
          </a:p>
        </p:txBody>
      </p:sp>
    </p:spTree>
  </p:cSld>
  <p:clrMapOvr>
    <a:masterClrMapping/>
  </p:clrMapOvr>
  <mc:AlternateContent xmlns:mc="http://schemas.openxmlformats.org/markup-compatibility/2006" xmlns:p14="http://schemas.microsoft.com/office/powerpoint/2010/main">
    <mc:Choice Requires="p14">
      <p:transition spd="slow" p14:dur="2000" advTm="58802"/>
    </mc:Choice>
    <mc:Fallback xmlns="">
      <p:transition spd="slow" advTm="58802"/>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graphicFrame>
        <p:nvGraphicFramePr>
          <p:cNvPr id="75" name="Google Shape;75;g11027a3d0e0_0_6"/>
          <p:cNvGraphicFramePr/>
          <p:nvPr/>
        </p:nvGraphicFramePr>
        <p:xfrm>
          <a:off x="1115171" y="1972315"/>
          <a:ext cx="7492116" cy="3494204"/>
        </p:xfrm>
        <a:graphic>
          <a:graphicData uri="http://schemas.openxmlformats.org/drawingml/2006/table">
            <a:tbl>
              <a:tblPr>
                <a:noFill/>
                <a:tableStyleId>{7C0A8A6D-AD45-4E2E-AB73-C1C6D0D3BE2D}</a:tableStyleId>
              </a:tblPr>
              <a:tblGrid>
                <a:gridCol w="2497372">
                  <a:extLst>
                    <a:ext uri="{9D8B030D-6E8A-4147-A177-3AD203B41FA5}">
                      <a16:colId xmlns:a16="http://schemas.microsoft.com/office/drawing/2014/main" val="20000"/>
                    </a:ext>
                  </a:extLst>
                </a:gridCol>
                <a:gridCol w="2497372">
                  <a:extLst>
                    <a:ext uri="{9D8B030D-6E8A-4147-A177-3AD203B41FA5}">
                      <a16:colId xmlns:a16="http://schemas.microsoft.com/office/drawing/2014/main" val="20001"/>
                    </a:ext>
                  </a:extLst>
                </a:gridCol>
                <a:gridCol w="2497372">
                  <a:extLst>
                    <a:ext uri="{9D8B030D-6E8A-4147-A177-3AD203B41FA5}">
                      <a16:colId xmlns:a16="http://schemas.microsoft.com/office/drawing/2014/main" val="20002"/>
                    </a:ext>
                  </a:extLst>
                </a:gridCol>
              </a:tblGrid>
              <a:tr h="640465">
                <a:tc>
                  <a:txBody>
                    <a:bodyPr/>
                    <a:lstStyle/>
                    <a:p>
                      <a:pPr marL="0" marR="0" lvl="0" indent="0" algn="l" rtl="0">
                        <a:lnSpc>
                          <a:spcPct val="100000"/>
                        </a:lnSpc>
                        <a:spcBef>
                          <a:spcPts val="0"/>
                        </a:spcBef>
                        <a:spcAft>
                          <a:spcPts val="0"/>
                        </a:spcAft>
                        <a:buNone/>
                      </a:pPr>
                      <a:r>
                        <a:rPr lang="en-IN" sz="1800" b="1" u="none" strike="noStrike" cap="none">
                          <a:solidFill>
                            <a:srgbClr val="FFFFFF"/>
                          </a:solidFill>
                          <a:latin typeface="Calibri"/>
                          <a:ea typeface="Calibri"/>
                          <a:cs typeface="Calibri"/>
                          <a:sym typeface="Calibri"/>
                        </a:rPr>
                        <a:t>MODEL</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4472C4"/>
                    </a:solidFill>
                  </a:tcPr>
                </a:tc>
                <a:tc>
                  <a:txBody>
                    <a:bodyPr/>
                    <a:lstStyle/>
                    <a:p>
                      <a:pPr marL="0" marR="0" lvl="0" indent="0" algn="l" rtl="0">
                        <a:lnSpc>
                          <a:spcPct val="100000"/>
                        </a:lnSpc>
                        <a:spcBef>
                          <a:spcPts val="0"/>
                        </a:spcBef>
                        <a:spcAft>
                          <a:spcPts val="0"/>
                        </a:spcAft>
                        <a:buNone/>
                      </a:pPr>
                      <a:r>
                        <a:rPr lang="en-IN" sz="1800" b="0" u="none" strike="noStrike" cap="none">
                          <a:solidFill>
                            <a:srgbClr val="FFFFFF"/>
                          </a:solidFill>
                          <a:latin typeface="Calibri"/>
                          <a:ea typeface="Calibri"/>
                          <a:cs typeface="Calibri"/>
                          <a:sym typeface="Calibri"/>
                        </a:rPr>
                        <a:t>TrainTime_plain</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4472C4"/>
                    </a:solidFill>
                  </a:tcPr>
                </a:tc>
                <a:tc>
                  <a:txBody>
                    <a:bodyPr/>
                    <a:lstStyle/>
                    <a:p>
                      <a:pPr marL="0" marR="0" lvl="0" indent="0" algn="l" rtl="0">
                        <a:lnSpc>
                          <a:spcPct val="100000"/>
                        </a:lnSpc>
                        <a:spcBef>
                          <a:spcPts val="0"/>
                        </a:spcBef>
                        <a:spcAft>
                          <a:spcPts val="0"/>
                        </a:spcAft>
                        <a:buNone/>
                      </a:pPr>
                      <a:r>
                        <a:rPr lang="en-IN" sz="1800" b="0" u="none" strike="noStrike" cap="none">
                          <a:solidFill>
                            <a:srgbClr val="FFFFFF"/>
                          </a:solidFill>
                          <a:latin typeface="Calibri"/>
                          <a:ea typeface="Calibri"/>
                          <a:cs typeface="Calibri"/>
                          <a:sym typeface="Calibri"/>
                        </a:rPr>
                        <a:t>TestRMSE_plain</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4472C4"/>
                    </a:solidFill>
                  </a:tcPr>
                </a:tc>
                <a:extLst>
                  <a:ext uri="{0D108BD9-81ED-4DB2-BD59-A6C34878D82A}">
                    <a16:rowId xmlns:a16="http://schemas.microsoft.com/office/drawing/2014/main" val="10000"/>
                  </a:ext>
                </a:extLst>
              </a:tr>
              <a:tr h="407677">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a:ea typeface="Calibri"/>
                          <a:cs typeface="Calibri"/>
                          <a:sym typeface="Calibri"/>
                        </a:rPr>
                        <a:t>GPR</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CFD5E9"/>
                    </a:solidFill>
                  </a:tcPr>
                </a:tc>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a:ea typeface="Calibri"/>
                          <a:cs typeface="Calibri"/>
                          <a:sym typeface="Calibri"/>
                        </a:rPr>
                        <a:t>3433.04</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CFD5E9"/>
                    </a:solidFill>
                  </a:tcPr>
                </a:tc>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a:ea typeface="Calibri"/>
                          <a:cs typeface="Calibri"/>
                          <a:sym typeface="Calibri"/>
                        </a:rPr>
                        <a:t>29.74</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CFD5E9"/>
                    </a:solidFill>
                  </a:tcPr>
                </a:tc>
                <a:extLst>
                  <a:ext uri="{0D108BD9-81ED-4DB2-BD59-A6C34878D82A}">
                    <a16:rowId xmlns:a16="http://schemas.microsoft.com/office/drawing/2014/main" val="10001"/>
                  </a:ext>
                </a:extLst>
              </a:tr>
              <a:tr h="407677">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a:ea typeface="Calibri"/>
                          <a:cs typeface="Calibri"/>
                          <a:sym typeface="Calibri"/>
                        </a:rPr>
                        <a:t>Variational GPR</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E8EBF4"/>
                    </a:solidFill>
                  </a:tcPr>
                </a:tc>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a:ea typeface="Calibri"/>
                          <a:cs typeface="Calibri"/>
                          <a:sym typeface="Calibri"/>
                        </a:rPr>
                        <a:t>1053.88</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E8EBF4"/>
                    </a:solidFill>
                  </a:tcPr>
                </a:tc>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a:ea typeface="Calibri"/>
                          <a:cs typeface="Calibri"/>
                          <a:sym typeface="Calibri"/>
                        </a:rPr>
                        <a:t>30.63</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E8EBF4"/>
                    </a:solidFill>
                  </a:tcPr>
                </a:tc>
                <a:extLst>
                  <a:ext uri="{0D108BD9-81ED-4DB2-BD59-A6C34878D82A}">
                    <a16:rowId xmlns:a16="http://schemas.microsoft.com/office/drawing/2014/main" val="10002"/>
                  </a:ext>
                </a:extLst>
              </a:tr>
              <a:tr h="407677">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a:ea typeface="Calibri"/>
                          <a:cs typeface="Calibri"/>
                          <a:sym typeface="Calibri"/>
                        </a:rPr>
                        <a:t>GraphSage</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E8EBF4"/>
                    </a:solidFill>
                  </a:tcPr>
                </a:tc>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a:ea typeface="Calibri"/>
                          <a:cs typeface="Calibri"/>
                          <a:sym typeface="Calibri"/>
                        </a:rPr>
                        <a:t>4891.81</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E8EBF4"/>
                    </a:solidFill>
                  </a:tcPr>
                </a:tc>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a:ea typeface="Calibri"/>
                          <a:cs typeface="Calibri"/>
                          <a:sym typeface="Calibri"/>
                        </a:rPr>
                        <a:t>34.15</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E8EBF4"/>
                    </a:solidFill>
                  </a:tcPr>
                </a:tc>
                <a:extLst>
                  <a:ext uri="{0D108BD9-81ED-4DB2-BD59-A6C34878D82A}">
                    <a16:rowId xmlns:a16="http://schemas.microsoft.com/office/drawing/2014/main" val="10003"/>
                  </a:ext>
                </a:extLst>
              </a:tr>
              <a:tr h="407677">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a:ea typeface="Calibri"/>
                          <a:cs typeface="Calibri"/>
                          <a:sym typeface="Calibri"/>
                        </a:rPr>
                        <a:t>ANN</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CFD5E9"/>
                    </a:solidFill>
                  </a:tcPr>
                </a:tc>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a:ea typeface="Calibri"/>
                          <a:cs typeface="Calibri"/>
                          <a:sym typeface="Calibri"/>
                        </a:rPr>
                        <a:t>141.42</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CFD5E9"/>
                    </a:solidFill>
                  </a:tcPr>
                </a:tc>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a:ea typeface="Calibri"/>
                          <a:cs typeface="Calibri"/>
                          <a:sym typeface="Calibri"/>
                        </a:rPr>
                        <a:t>32.49</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CFD5E9"/>
                    </a:solidFill>
                  </a:tcPr>
                </a:tc>
                <a:extLst>
                  <a:ext uri="{0D108BD9-81ED-4DB2-BD59-A6C34878D82A}">
                    <a16:rowId xmlns:a16="http://schemas.microsoft.com/office/drawing/2014/main" val="10004"/>
                  </a:ext>
                </a:extLst>
              </a:tr>
              <a:tr h="407677">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a:ea typeface="Calibri"/>
                          <a:cs typeface="Calibri"/>
                          <a:sym typeface="Calibri"/>
                        </a:rPr>
                        <a:t>GCN</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lgn="ctr">
                      <a:solidFill>
                        <a:srgbClr val="FFFFFF"/>
                      </a:solidFill>
                      <a:prstDash val="solid"/>
                      <a:round/>
                      <a:headEnd type="none" w="sm" len="sm"/>
                      <a:tailEnd type="none" w="sm" len="sm"/>
                    </a:lnB>
                    <a:solidFill>
                      <a:srgbClr val="CFD5E9"/>
                    </a:solidFill>
                  </a:tcPr>
                </a:tc>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a:ea typeface="Calibri"/>
                          <a:cs typeface="Calibri"/>
                          <a:sym typeface="Calibri"/>
                        </a:rPr>
                        <a:t>4.22</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lgn="ctr">
                      <a:solidFill>
                        <a:srgbClr val="FFFFFF"/>
                      </a:solidFill>
                      <a:prstDash val="solid"/>
                      <a:round/>
                      <a:headEnd type="none" w="sm" len="sm"/>
                      <a:tailEnd type="none" w="sm" len="sm"/>
                    </a:lnB>
                    <a:solidFill>
                      <a:srgbClr val="CFD5E9"/>
                    </a:solidFill>
                  </a:tcPr>
                </a:tc>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a:ea typeface="Calibri"/>
                          <a:cs typeface="Calibri"/>
                          <a:sym typeface="Calibri"/>
                        </a:rPr>
                        <a:t>50.8</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lgn="ctr">
                      <a:solidFill>
                        <a:srgbClr val="FFFFFF"/>
                      </a:solidFill>
                      <a:prstDash val="solid"/>
                      <a:round/>
                      <a:headEnd type="none" w="sm" len="sm"/>
                      <a:tailEnd type="none" w="sm" len="sm"/>
                    </a:lnB>
                    <a:solidFill>
                      <a:srgbClr val="CFD5E9"/>
                    </a:solidFill>
                  </a:tcPr>
                </a:tc>
                <a:extLst>
                  <a:ext uri="{0D108BD9-81ED-4DB2-BD59-A6C34878D82A}">
                    <a16:rowId xmlns:a16="http://schemas.microsoft.com/office/drawing/2014/main" val="10005"/>
                  </a:ext>
                </a:extLst>
              </a:tr>
              <a:tr h="407677">
                <a:tc>
                  <a:txBody>
                    <a:bodyPr/>
                    <a:lstStyle/>
                    <a:p>
                      <a:pPr marL="0" marR="0" lvl="0" indent="0" algn="l" rtl="0">
                        <a:lnSpc>
                          <a:spcPct val="100000"/>
                        </a:lnSpc>
                        <a:spcBef>
                          <a:spcPts val="0"/>
                        </a:spcBef>
                        <a:spcAft>
                          <a:spcPts val="0"/>
                        </a:spcAft>
                        <a:buNone/>
                      </a:pPr>
                      <a:r>
                        <a:rPr lang="en-IN" sz="1800" b="0" u="none" strike="noStrike" cap="none" err="1">
                          <a:solidFill>
                            <a:srgbClr val="000000"/>
                          </a:solidFill>
                          <a:latin typeface="Calibri"/>
                          <a:ea typeface="Calibri"/>
                          <a:cs typeface="Calibri"/>
                          <a:sym typeface="Calibri"/>
                        </a:rPr>
                        <a:t>ConvLSTM</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lgn="ctr">
                      <a:solidFill>
                        <a:srgbClr val="FFFFFF"/>
                      </a:solidFill>
                      <a:prstDash val="solid"/>
                      <a:round/>
                      <a:headEnd type="none" w="sm" len="sm"/>
                      <a:tailEnd type="none" w="sm" len="sm"/>
                    </a:lnB>
                    <a:solidFill>
                      <a:srgbClr val="E8EBF4"/>
                    </a:solidFill>
                  </a:tcPr>
                </a:tc>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panose="020F0502020204030204" pitchFamily="34" charset="0"/>
                          <a:ea typeface="Arial"/>
                          <a:cs typeface="Calibri" panose="020F0502020204030204" pitchFamily="34" charset="0"/>
                          <a:sym typeface="Calibri"/>
                        </a:rPr>
                        <a:t>1022</a:t>
                      </a:r>
                      <a:endParaRPr sz="1800" b="0" u="none" strike="noStrike" cap="none">
                        <a:solidFill>
                          <a:srgbClr val="000000"/>
                        </a:solidFill>
                        <a:latin typeface="Calibri" panose="020F0502020204030204" pitchFamily="34" charset="0"/>
                        <a:ea typeface="Arial"/>
                        <a:cs typeface="Calibri" panose="020F0502020204030204" pitchFamily="34" charset="0"/>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lgn="ctr">
                      <a:solidFill>
                        <a:srgbClr val="FFFFFF"/>
                      </a:solidFill>
                      <a:prstDash val="solid"/>
                      <a:round/>
                      <a:headEnd type="none" w="sm" len="sm"/>
                      <a:tailEnd type="none" w="sm" len="sm"/>
                    </a:lnB>
                    <a:solidFill>
                      <a:srgbClr val="E8EBF4"/>
                    </a:solidFill>
                  </a:tcPr>
                </a:tc>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panose="020F0502020204030204" pitchFamily="34" charset="0"/>
                          <a:ea typeface="Arial"/>
                          <a:cs typeface="Calibri" panose="020F0502020204030204" pitchFamily="34" charset="0"/>
                          <a:sym typeface="Calibri"/>
                        </a:rPr>
                        <a:t>46.09</a:t>
                      </a:r>
                      <a:endParaRPr sz="1800" b="0" u="none" strike="noStrike" cap="none">
                        <a:solidFill>
                          <a:srgbClr val="000000"/>
                        </a:solidFill>
                        <a:latin typeface="Calibri" panose="020F0502020204030204" pitchFamily="34" charset="0"/>
                        <a:ea typeface="Arial"/>
                        <a:cs typeface="Calibri" panose="020F0502020204030204" pitchFamily="34" charset="0"/>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lgn="ctr">
                      <a:solidFill>
                        <a:srgbClr val="FFFFFF"/>
                      </a:solidFill>
                      <a:prstDash val="solid"/>
                      <a:round/>
                      <a:headEnd type="none" w="sm" len="sm"/>
                      <a:tailEnd type="none" w="sm" len="sm"/>
                    </a:lnB>
                    <a:solidFill>
                      <a:srgbClr val="E8EBF4"/>
                    </a:solidFill>
                  </a:tcPr>
                </a:tc>
                <a:extLst>
                  <a:ext uri="{0D108BD9-81ED-4DB2-BD59-A6C34878D82A}">
                    <a16:rowId xmlns:a16="http://schemas.microsoft.com/office/drawing/2014/main" val="10006"/>
                  </a:ext>
                </a:extLst>
              </a:tr>
              <a:tr h="407677">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panose="020F0502020204030204" pitchFamily="34" charset="0"/>
                          <a:ea typeface="Arial"/>
                          <a:cs typeface="Calibri" panose="020F0502020204030204" pitchFamily="34" charset="0"/>
                          <a:sym typeface="Arial"/>
                        </a:rPr>
                        <a:t>GCN_LSTM</a:t>
                      </a:r>
                      <a:endParaRPr sz="1800" b="0" u="none" strike="noStrike" cap="none">
                        <a:solidFill>
                          <a:srgbClr val="000000"/>
                        </a:solidFill>
                        <a:latin typeface="Calibri" panose="020F0502020204030204" pitchFamily="34" charset="0"/>
                        <a:ea typeface="Arial"/>
                        <a:cs typeface="Calibri" panose="020F0502020204030204" pitchFamily="34" charset="0"/>
                        <a:sym typeface="Arial"/>
                      </a:endParaRPr>
                    </a:p>
                  </a:txBody>
                  <a:tcPr marL="91450" marR="91450" marT="45725" marB="45725">
                    <a:lnL w="12225" cap="flat" cmpd="sng">
                      <a:solidFill>
                        <a:srgbClr val="FFFFFF"/>
                      </a:solidFill>
                      <a:prstDash val="solid"/>
                      <a:round/>
                      <a:headEnd type="none" w="sm" len="sm"/>
                      <a:tailEnd type="none" w="sm" len="sm"/>
                    </a:lnL>
                    <a:lnR w="12225" cap="flat" cmpd="sng" algn="ctr">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E8EBF4"/>
                    </a:solidFill>
                  </a:tcPr>
                </a:tc>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panose="020F0502020204030204" pitchFamily="34" charset="0"/>
                          <a:ea typeface="Arial"/>
                          <a:cs typeface="Calibri" panose="020F0502020204030204" pitchFamily="34" charset="0"/>
                          <a:sym typeface="Arial"/>
                        </a:rPr>
                        <a:t>24.04 (on </a:t>
                      </a:r>
                      <a:r>
                        <a:rPr lang="en-IN" sz="1800" b="0" u="none" strike="noStrike" cap="none" err="1">
                          <a:solidFill>
                            <a:srgbClr val="000000"/>
                          </a:solidFill>
                          <a:latin typeface="Calibri" panose="020F0502020204030204" pitchFamily="34" charset="0"/>
                          <a:ea typeface="Arial"/>
                          <a:cs typeface="Calibri" panose="020F0502020204030204" pitchFamily="34" charset="0"/>
                          <a:sym typeface="Arial"/>
                        </a:rPr>
                        <a:t>cpu</a:t>
                      </a:r>
                      <a:r>
                        <a:rPr lang="en-IN" sz="1800" b="0" u="none" strike="noStrike" cap="none">
                          <a:solidFill>
                            <a:srgbClr val="000000"/>
                          </a:solidFill>
                          <a:latin typeface="Calibri" panose="020F0502020204030204" pitchFamily="34" charset="0"/>
                          <a:ea typeface="Arial"/>
                          <a:cs typeface="Calibri" panose="020F0502020204030204" pitchFamily="34" charset="0"/>
                          <a:sym typeface="Arial"/>
                        </a:rPr>
                        <a:t>)</a:t>
                      </a:r>
                      <a:endParaRPr sz="1800" b="0" u="none" strike="noStrike" cap="none">
                        <a:solidFill>
                          <a:srgbClr val="000000"/>
                        </a:solidFill>
                        <a:latin typeface="Calibri" panose="020F0502020204030204" pitchFamily="34" charset="0"/>
                        <a:ea typeface="Arial"/>
                        <a:cs typeface="Calibri" panose="020F0502020204030204" pitchFamily="34" charset="0"/>
                        <a:sym typeface="Arial"/>
                      </a:endParaRPr>
                    </a:p>
                  </a:txBody>
                  <a:tcPr marL="91450" marR="91450" marT="45725" marB="45725">
                    <a:lnL w="12225" cap="flat" cmpd="sng" algn="ctr">
                      <a:solidFill>
                        <a:srgbClr val="FFFFFF"/>
                      </a:solidFill>
                      <a:prstDash val="solid"/>
                      <a:round/>
                      <a:headEnd type="none" w="sm" len="sm"/>
                      <a:tailEnd type="none" w="sm" len="sm"/>
                    </a:lnL>
                    <a:lnR w="12225" cap="flat" cmpd="sng" algn="ctr">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E8EBF4"/>
                    </a:solidFill>
                  </a:tcPr>
                </a:tc>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panose="020F0502020204030204" pitchFamily="34" charset="0"/>
                          <a:ea typeface="Arial"/>
                          <a:cs typeface="Calibri" panose="020F0502020204030204" pitchFamily="34" charset="0"/>
                          <a:sym typeface="Arial"/>
                        </a:rPr>
                        <a:t>41.74</a:t>
                      </a:r>
                      <a:endParaRPr sz="1800" b="0" u="none" strike="noStrike" cap="none">
                        <a:solidFill>
                          <a:srgbClr val="000000"/>
                        </a:solidFill>
                        <a:latin typeface="Calibri" panose="020F0502020204030204" pitchFamily="34" charset="0"/>
                        <a:ea typeface="Arial"/>
                        <a:cs typeface="Calibri" panose="020F0502020204030204" pitchFamily="34" charset="0"/>
                        <a:sym typeface="Arial"/>
                      </a:endParaRPr>
                    </a:p>
                  </a:txBody>
                  <a:tcPr marL="91450" marR="91450" marT="45725" marB="45725">
                    <a:lnL w="12225" cap="flat" cmpd="sng" algn="ctr">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E8EBF4"/>
                    </a:solidFill>
                  </a:tcPr>
                </a:tc>
                <a:extLst>
                  <a:ext uri="{0D108BD9-81ED-4DB2-BD59-A6C34878D82A}">
                    <a16:rowId xmlns:a16="http://schemas.microsoft.com/office/drawing/2014/main" val="1684235533"/>
                  </a:ext>
                </a:extLst>
              </a:tr>
            </a:tbl>
          </a:graphicData>
        </a:graphic>
      </p:graphicFrame>
      <p:sp>
        <p:nvSpPr>
          <p:cNvPr id="76" name="Google Shape;76;g11027a3d0e0_0_6"/>
          <p:cNvSpPr txBox="1"/>
          <p:nvPr/>
        </p:nvSpPr>
        <p:spPr>
          <a:xfrm>
            <a:off x="291427" y="68500"/>
            <a:ext cx="11257800" cy="132510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None/>
            </a:pPr>
            <a:r>
              <a:rPr lang="en-IN" sz="4000" b="0" i="0" u="none" strike="noStrike" cap="none">
                <a:solidFill>
                  <a:srgbClr val="000000"/>
                </a:solidFill>
                <a:latin typeface="+mj-lt"/>
                <a:ea typeface="Calibri"/>
                <a:cs typeface="IrisUPC" panose="020B0604020202020204" pitchFamily="34" charset="-34"/>
                <a:sym typeface="Calibri"/>
              </a:rPr>
              <a:t>Many interpolation models, but </a:t>
            </a:r>
            <a:r>
              <a:rPr lang="en-IN" sz="4000">
                <a:latin typeface="+mj-lt"/>
                <a:ea typeface="Calibri"/>
                <a:cs typeface="IrisUPC" panose="020B0604020202020204" pitchFamily="34" charset="-34"/>
                <a:sym typeface="Calibri"/>
              </a:rPr>
              <a:t>porting to MPC?</a:t>
            </a:r>
            <a:endParaRPr sz="1600" b="0" i="0" u="none" strike="noStrike" cap="none">
              <a:solidFill>
                <a:srgbClr val="000000"/>
              </a:solidFill>
              <a:latin typeface="+mj-lt"/>
              <a:ea typeface="Calibri"/>
              <a:cs typeface="IrisUPC" panose="020B0604020202020204" pitchFamily="34" charset="-34"/>
              <a:sym typeface="Calibri"/>
            </a:endParaRPr>
          </a:p>
        </p:txBody>
      </p:sp>
      <p:sp>
        <p:nvSpPr>
          <p:cNvPr id="78" name="Google Shape;78;g11027a3d0e0_0_6"/>
          <p:cNvSpPr txBox="1"/>
          <p:nvPr/>
        </p:nvSpPr>
        <p:spPr>
          <a:xfrm>
            <a:off x="7681390" y="5778613"/>
            <a:ext cx="4033800" cy="738633"/>
          </a:xfrm>
          <a:prstGeom prst="rect">
            <a:avLst/>
          </a:prstGeom>
          <a:noFill/>
          <a:ln w="9525" cap="flat" cmpd="sng">
            <a:solidFill>
              <a:srgbClr val="FF0000"/>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US" sz="1800" err="1">
                <a:solidFill>
                  <a:srgbClr val="FF0000"/>
                </a:solidFill>
              </a:rPr>
              <a:t>Crypten</a:t>
            </a:r>
            <a:r>
              <a:rPr lang="en-US" sz="1800">
                <a:solidFill>
                  <a:srgbClr val="FF0000"/>
                </a:solidFill>
              </a:rPr>
              <a:t> training in fixed point doesn’t converge for GCN.</a:t>
            </a:r>
          </a:p>
        </p:txBody>
      </p:sp>
      <p:cxnSp>
        <p:nvCxnSpPr>
          <p:cNvPr id="81" name="Google Shape;81;g11027a3d0e0_0_6"/>
          <p:cNvCxnSpPr>
            <a:cxnSpLocks/>
          </p:cNvCxnSpPr>
          <p:nvPr/>
        </p:nvCxnSpPr>
        <p:spPr>
          <a:xfrm flipH="1" flipV="1">
            <a:off x="7913204" y="4704900"/>
            <a:ext cx="1058268" cy="1052036"/>
          </a:xfrm>
          <a:prstGeom prst="straightConnector1">
            <a:avLst/>
          </a:prstGeom>
          <a:noFill/>
          <a:ln w="38100" cap="flat" cmpd="sng">
            <a:solidFill>
              <a:srgbClr val="FF0000"/>
            </a:solidFill>
            <a:prstDash val="solid"/>
            <a:round/>
            <a:headEnd type="none" w="med" len="med"/>
            <a:tailEnd type="triangle" w="med" len="med"/>
          </a:ln>
        </p:spPr>
      </p:cxnSp>
      <p:sp>
        <p:nvSpPr>
          <p:cNvPr id="9" name="Google Shape;70;p1">
            <a:extLst>
              <a:ext uri="{FF2B5EF4-FFF2-40B4-BE49-F238E27FC236}">
                <a16:creationId xmlns:a16="http://schemas.microsoft.com/office/drawing/2014/main" id="{CE6581AF-95B6-4DB9-8B8B-51D56CCD8D1B}"/>
              </a:ext>
            </a:extLst>
          </p:cNvPr>
          <p:cNvSpPr txBox="1"/>
          <p:nvPr/>
        </p:nvSpPr>
        <p:spPr>
          <a:xfrm>
            <a:off x="871920" y="1185718"/>
            <a:ext cx="9415475" cy="61552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IN" err="1"/>
              <a:t>Crypten</a:t>
            </a:r>
            <a:r>
              <a:rPr lang="en-IN"/>
              <a:t> is Facebook’s state of the art MPC framework. We are trying ML model training using </a:t>
            </a:r>
            <a:r>
              <a:rPr lang="en-IN" err="1"/>
              <a:t>Crypten</a:t>
            </a:r>
            <a:r>
              <a:rPr lang="en-IN"/>
              <a:t>, to check model training time and RMSE of the trained model on unseen test data.</a:t>
            </a:r>
            <a:endParaRPr/>
          </a:p>
        </p:txBody>
      </p:sp>
      <p:sp>
        <p:nvSpPr>
          <p:cNvPr id="10" name="Google Shape;93;g11027a3d0e0_0_16">
            <a:extLst>
              <a:ext uri="{FF2B5EF4-FFF2-40B4-BE49-F238E27FC236}">
                <a16:creationId xmlns:a16="http://schemas.microsoft.com/office/drawing/2014/main" id="{2B5DE427-D121-4764-AD3C-CBA70A556007}"/>
              </a:ext>
            </a:extLst>
          </p:cNvPr>
          <p:cNvSpPr/>
          <p:nvPr/>
        </p:nvSpPr>
        <p:spPr>
          <a:xfrm>
            <a:off x="1040810" y="4150854"/>
            <a:ext cx="7695686" cy="477490"/>
          </a:xfrm>
          <a:prstGeom prst="rect">
            <a:avLst/>
          </a:prstGeom>
          <a:noFill/>
          <a:ln w="76200" cap="flat" cmpd="sng">
            <a:solidFill>
              <a:srgbClr val="C5C10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32403735"/>
      </p:ext>
    </p:extLst>
  </p:cSld>
  <p:clrMapOvr>
    <a:masterClrMapping/>
  </p:clrMapOvr>
  <mc:AlternateContent xmlns:mc="http://schemas.openxmlformats.org/markup-compatibility/2006" xmlns:p14="http://schemas.microsoft.com/office/powerpoint/2010/main">
    <mc:Choice Requires="p14">
      <p:transition spd="slow" p14:dur="2000" advTm="42084"/>
    </mc:Choice>
    <mc:Fallback xmlns="">
      <p:transition spd="slow" advTm="42084"/>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graphicFrame>
        <p:nvGraphicFramePr>
          <p:cNvPr id="75" name="Google Shape;75;g11027a3d0e0_0_6"/>
          <p:cNvGraphicFramePr/>
          <p:nvPr/>
        </p:nvGraphicFramePr>
        <p:xfrm>
          <a:off x="1115171" y="1972315"/>
          <a:ext cx="7492116" cy="3494204"/>
        </p:xfrm>
        <a:graphic>
          <a:graphicData uri="http://schemas.openxmlformats.org/drawingml/2006/table">
            <a:tbl>
              <a:tblPr>
                <a:noFill/>
                <a:tableStyleId>{7C0A8A6D-AD45-4E2E-AB73-C1C6D0D3BE2D}</a:tableStyleId>
              </a:tblPr>
              <a:tblGrid>
                <a:gridCol w="2497372">
                  <a:extLst>
                    <a:ext uri="{9D8B030D-6E8A-4147-A177-3AD203B41FA5}">
                      <a16:colId xmlns:a16="http://schemas.microsoft.com/office/drawing/2014/main" val="20000"/>
                    </a:ext>
                  </a:extLst>
                </a:gridCol>
                <a:gridCol w="2497372">
                  <a:extLst>
                    <a:ext uri="{9D8B030D-6E8A-4147-A177-3AD203B41FA5}">
                      <a16:colId xmlns:a16="http://schemas.microsoft.com/office/drawing/2014/main" val="20001"/>
                    </a:ext>
                  </a:extLst>
                </a:gridCol>
                <a:gridCol w="2497372">
                  <a:extLst>
                    <a:ext uri="{9D8B030D-6E8A-4147-A177-3AD203B41FA5}">
                      <a16:colId xmlns:a16="http://schemas.microsoft.com/office/drawing/2014/main" val="20002"/>
                    </a:ext>
                  </a:extLst>
                </a:gridCol>
              </a:tblGrid>
              <a:tr h="640465">
                <a:tc>
                  <a:txBody>
                    <a:bodyPr/>
                    <a:lstStyle/>
                    <a:p>
                      <a:pPr marL="0" marR="0" lvl="0" indent="0" algn="l" rtl="0">
                        <a:lnSpc>
                          <a:spcPct val="100000"/>
                        </a:lnSpc>
                        <a:spcBef>
                          <a:spcPts val="0"/>
                        </a:spcBef>
                        <a:spcAft>
                          <a:spcPts val="0"/>
                        </a:spcAft>
                        <a:buNone/>
                      </a:pPr>
                      <a:r>
                        <a:rPr lang="en-IN" sz="1800" b="1" u="none" strike="noStrike" cap="none">
                          <a:solidFill>
                            <a:srgbClr val="FFFFFF"/>
                          </a:solidFill>
                          <a:latin typeface="Calibri"/>
                          <a:ea typeface="Calibri"/>
                          <a:cs typeface="Calibri"/>
                          <a:sym typeface="Calibri"/>
                        </a:rPr>
                        <a:t>MODEL</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4472C4"/>
                    </a:solidFill>
                  </a:tcPr>
                </a:tc>
                <a:tc>
                  <a:txBody>
                    <a:bodyPr/>
                    <a:lstStyle/>
                    <a:p>
                      <a:pPr marL="0" marR="0" lvl="0" indent="0" algn="l" rtl="0">
                        <a:lnSpc>
                          <a:spcPct val="100000"/>
                        </a:lnSpc>
                        <a:spcBef>
                          <a:spcPts val="0"/>
                        </a:spcBef>
                        <a:spcAft>
                          <a:spcPts val="0"/>
                        </a:spcAft>
                        <a:buNone/>
                      </a:pPr>
                      <a:r>
                        <a:rPr lang="en-IN" sz="1800" b="0" u="none" strike="noStrike" cap="none">
                          <a:solidFill>
                            <a:srgbClr val="FFFFFF"/>
                          </a:solidFill>
                          <a:latin typeface="Calibri"/>
                          <a:ea typeface="Calibri"/>
                          <a:cs typeface="Calibri"/>
                          <a:sym typeface="Calibri"/>
                        </a:rPr>
                        <a:t>TrainTime_plain</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4472C4"/>
                    </a:solidFill>
                  </a:tcPr>
                </a:tc>
                <a:tc>
                  <a:txBody>
                    <a:bodyPr/>
                    <a:lstStyle/>
                    <a:p>
                      <a:pPr marL="0" marR="0" lvl="0" indent="0" algn="l" rtl="0">
                        <a:lnSpc>
                          <a:spcPct val="100000"/>
                        </a:lnSpc>
                        <a:spcBef>
                          <a:spcPts val="0"/>
                        </a:spcBef>
                        <a:spcAft>
                          <a:spcPts val="0"/>
                        </a:spcAft>
                        <a:buNone/>
                      </a:pPr>
                      <a:r>
                        <a:rPr lang="en-IN" sz="1800" b="0" u="none" strike="noStrike" cap="none">
                          <a:solidFill>
                            <a:srgbClr val="FFFFFF"/>
                          </a:solidFill>
                          <a:latin typeface="Calibri"/>
                          <a:ea typeface="Calibri"/>
                          <a:cs typeface="Calibri"/>
                          <a:sym typeface="Calibri"/>
                        </a:rPr>
                        <a:t>TestRMSE_plain</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4472C4"/>
                    </a:solidFill>
                  </a:tcPr>
                </a:tc>
                <a:extLst>
                  <a:ext uri="{0D108BD9-81ED-4DB2-BD59-A6C34878D82A}">
                    <a16:rowId xmlns:a16="http://schemas.microsoft.com/office/drawing/2014/main" val="10000"/>
                  </a:ext>
                </a:extLst>
              </a:tr>
              <a:tr h="407677">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a:ea typeface="Calibri"/>
                          <a:cs typeface="Calibri"/>
                          <a:sym typeface="Calibri"/>
                        </a:rPr>
                        <a:t>GPR</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CFD5E9"/>
                    </a:solidFill>
                  </a:tcPr>
                </a:tc>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a:ea typeface="Calibri"/>
                          <a:cs typeface="Calibri"/>
                          <a:sym typeface="Calibri"/>
                        </a:rPr>
                        <a:t>3433.04</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CFD5E9"/>
                    </a:solidFill>
                  </a:tcPr>
                </a:tc>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a:ea typeface="Calibri"/>
                          <a:cs typeface="Calibri"/>
                          <a:sym typeface="Calibri"/>
                        </a:rPr>
                        <a:t>29.74</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CFD5E9"/>
                    </a:solidFill>
                  </a:tcPr>
                </a:tc>
                <a:extLst>
                  <a:ext uri="{0D108BD9-81ED-4DB2-BD59-A6C34878D82A}">
                    <a16:rowId xmlns:a16="http://schemas.microsoft.com/office/drawing/2014/main" val="10001"/>
                  </a:ext>
                </a:extLst>
              </a:tr>
              <a:tr h="407677">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a:ea typeface="Calibri"/>
                          <a:cs typeface="Calibri"/>
                          <a:sym typeface="Calibri"/>
                        </a:rPr>
                        <a:t>Variational GPR</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E8EBF4"/>
                    </a:solidFill>
                  </a:tcPr>
                </a:tc>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a:ea typeface="Calibri"/>
                          <a:cs typeface="Calibri"/>
                          <a:sym typeface="Calibri"/>
                        </a:rPr>
                        <a:t>1053.88</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E8EBF4"/>
                    </a:solidFill>
                  </a:tcPr>
                </a:tc>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a:ea typeface="Calibri"/>
                          <a:cs typeface="Calibri"/>
                          <a:sym typeface="Calibri"/>
                        </a:rPr>
                        <a:t>30.63</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E8EBF4"/>
                    </a:solidFill>
                  </a:tcPr>
                </a:tc>
                <a:extLst>
                  <a:ext uri="{0D108BD9-81ED-4DB2-BD59-A6C34878D82A}">
                    <a16:rowId xmlns:a16="http://schemas.microsoft.com/office/drawing/2014/main" val="10002"/>
                  </a:ext>
                </a:extLst>
              </a:tr>
              <a:tr h="407677">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a:ea typeface="Calibri"/>
                          <a:cs typeface="Calibri"/>
                          <a:sym typeface="Calibri"/>
                        </a:rPr>
                        <a:t>GraphSage</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E8EBF4"/>
                    </a:solidFill>
                  </a:tcPr>
                </a:tc>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a:ea typeface="Calibri"/>
                          <a:cs typeface="Calibri"/>
                          <a:sym typeface="Calibri"/>
                        </a:rPr>
                        <a:t>4891.81</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E8EBF4"/>
                    </a:solidFill>
                  </a:tcPr>
                </a:tc>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a:ea typeface="Calibri"/>
                          <a:cs typeface="Calibri"/>
                          <a:sym typeface="Calibri"/>
                        </a:rPr>
                        <a:t>34.15</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E8EBF4"/>
                    </a:solidFill>
                  </a:tcPr>
                </a:tc>
                <a:extLst>
                  <a:ext uri="{0D108BD9-81ED-4DB2-BD59-A6C34878D82A}">
                    <a16:rowId xmlns:a16="http://schemas.microsoft.com/office/drawing/2014/main" val="10003"/>
                  </a:ext>
                </a:extLst>
              </a:tr>
              <a:tr h="407677">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a:ea typeface="Calibri"/>
                          <a:cs typeface="Calibri"/>
                          <a:sym typeface="Calibri"/>
                        </a:rPr>
                        <a:t>ANN</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CFD5E9"/>
                    </a:solidFill>
                  </a:tcPr>
                </a:tc>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a:ea typeface="Calibri"/>
                          <a:cs typeface="Calibri"/>
                          <a:sym typeface="Calibri"/>
                        </a:rPr>
                        <a:t>141.42</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CFD5E9"/>
                    </a:solidFill>
                  </a:tcPr>
                </a:tc>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a:ea typeface="Calibri"/>
                          <a:cs typeface="Calibri"/>
                          <a:sym typeface="Calibri"/>
                        </a:rPr>
                        <a:t>32.49</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CFD5E9"/>
                    </a:solidFill>
                  </a:tcPr>
                </a:tc>
                <a:extLst>
                  <a:ext uri="{0D108BD9-81ED-4DB2-BD59-A6C34878D82A}">
                    <a16:rowId xmlns:a16="http://schemas.microsoft.com/office/drawing/2014/main" val="10004"/>
                  </a:ext>
                </a:extLst>
              </a:tr>
              <a:tr h="407677">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a:ea typeface="Calibri"/>
                          <a:cs typeface="Calibri"/>
                          <a:sym typeface="Calibri"/>
                        </a:rPr>
                        <a:t>GCN</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lgn="ctr">
                      <a:solidFill>
                        <a:srgbClr val="FFFFFF"/>
                      </a:solidFill>
                      <a:prstDash val="solid"/>
                      <a:round/>
                      <a:headEnd type="none" w="sm" len="sm"/>
                      <a:tailEnd type="none" w="sm" len="sm"/>
                    </a:lnB>
                    <a:solidFill>
                      <a:srgbClr val="CFD5E9"/>
                    </a:solidFill>
                  </a:tcPr>
                </a:tc>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a:ea typeface="Calibri"/>
                          <a:cs typeface="Calibri"/>
                          <a:sym typeface="Calibri"/>
                        </a:rPr>
                        <a:t>4.22</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lgn="ctr">
                      <a:solidFill>
                        <a:srgbClr val="FFFFFF"/>
                      </a:solidFill>
                      <a:prstDash val="solid"/>
                      <a:round/>
                      <a:headEnd type="none" w="sm" len="sm"/>
                      <a:tailEnd type="none" w="sm" len="sm"/>
                    </a:lnB>
                    <a:solidFill>
                      <a:srgbClr val="CFD5E9"/>
                    </a:solidFill>
                  </a:tcPr>
                </a:tc>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a:ea typeface="Calibri"/>
                          <a:cs typeface="Calibri"/>
                          <a:sym typeface="Calibri"/>
                        </a:rPr>
                        <a:t>50.8</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lgn="ctr">
                      <a:solidFill>
                        <a:srgbClr val="FFFFFF"/>
                      </a:solidFill>
                      <a:prstDash val="solid"/>
                      <a:round/>
                      <a:headEnd type="none" w="sm" len="sm"/>
                      <a:tailEnd type="none" w="sm" len="sm"/>
                    </a:lnB>
                    <a:solidFill>
                      <a:srgbClr val="CFD5E9"/>
                    </a:solidFill>
                  </a:tcPr>
                </a:tc>
                <a:extLst>
                  <a:ext uri="{0D108BD9-81ED-4DB2-BD59-A6C34878D82A}">
                    <a16:rowId xmlns:a16="http://schemas.microsoft.com/office/drawing/2014/main" val="10005"/>
                  </a:ext>
                </a:extLst>
              </a:tr>
              <a:tr h="407677">
                <a:tc>
                  <a:txBody>
                    <a:bodyPr/>
                    <a:lstStyle/>
                    <a:p>
                      <a:pPr marL="0" marR="0" lvl="0" indent="0" algn="l" rtl="0">
                        <a:lnSpc>
                          <a:spcPct val="100000"/>
                        </a:lnSpc>
                        <a:spcBef>
                          <a:spcPts val="0"/>
                        </a:spcBef>
                        <a:spcAft>
                          <a:spcPts val="0"/>
                        </a:spcAft>
                        <a:buNone/>
                      </a:pPr>
                      <a:r>
                        <a:rPr lang="en-IN" sz="1800" b="0" u="none" strike="noStrike" cap="none" err="1">
                          <a:solidFill>
                            <a:srgbClr val="000000"/>
                          </a:solidFill>
                          <a:latin typeface="Calibri"/>
                          <a:ea typeface="Calibri"/>
                          <a:cs typeface="Calibri"/>
                          <a:sym typeface="Calibri"/>
                        </a:rPr>
                        <a:t>ConvLSTM</a:t>
                      </a:r>
                      <a:endParaRPr sz="1800" b="0" u="none" strike="noStrike" cap="none">
                        <a:solidFill>
                          <a:srgbClr val="000000"/>
                        </a:solidFill>
                        <a:latin typeface="Arial"/>
                        <a:ea typeface="Arial"/>
                        <a:cs typeface="Arial"/>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lgn="ctr">
                      <a:solidFill>
                        <a:srgbClr val="FFFFFF"/>
                      </a:solidFill>
                      <a:prstDash val="solid"/>
                      <a:round/>
                      <a:headEnd type="none" w="sm" len="sm"/>
                      <a:tailEnd type="none" w="sm" len="sm"/>
                    </a:lnB>
                    <a:solidFill>
                      <a:srgbClr val="E8EBF4"/>
                    </a:solidFill>
                  </a:tcPr>
                </a:tc>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panose="020F0502020204030204" pitchFamily="34" charset="0"/>
                          <a:ea typeface="Arial"/>
                          <a:cs typeface="Calibri" panose="020F0502020204030204" pitchFamily="34" charset="0"/>
                          <a:sym typeface="Calibri"/>
                        </a:rPr>
                        <a:t>1022</a:t>
                      </a:r>
                      <a:endParaRPr sz="1800" b="0" u="none" strike="noStrike" cap="none">
                        <a:solidFill>
                          <a:srgbClr val="000000"/>
                        </a:solidFill>
                        <a:latin typeface="Calibri" panose="020F0502020204030204" pitchFamily="34" charset="0"/>
                        <a:ea typeface="Arial"/>
                        <a:cs typeface="Calibri" panose="020F0502020204030204" pitchFamily="34" charset="0"/>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lgn="ctr">
                      <a:solidFill>
                        <a:srgbClr val="FFFFFF"/>
                      </a:solidFill>
                      <a:prstDash val="solid"/>
                      <a:round/>
                      <a:headEnd type="none" w="sm" len="sm"/>
                      <a:tailEnd type="none" w="sm" len="sm"/>
                    </a:lnB>
                    <a:solidFill>
                      <a:srgbClr val="E8EBF4"/>
                    </a:solidFill>
                  </a:tcPr>
                </a:tc>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panose="020F0502020204030204" pitchFamily="34" charset="0"/>
                          <a:ea typeface="Arial"/>
                          <a:cs typeface="Calibri" panose="020F0502020204030204" pitchFamily="34" charset="0"/>
                          <a:sym typeface="Calibri"/>
                        </a:rPr>
                        <a:t>46.09</a:t>
                      </a:r>
                      <a:endParaRPr sz="1800" b="0" u="none" strike="noStrike" cap="none">
                        <a:solidFill>
                          <a:srgbClr val="000000"/>
                        </a:solidFill>
                        <a:latin typeface="Calibri" panose="020F0502020204030204" pitchFamily="34" charset="0"/>
                        <a:ea typeface="Arial"/>
                        <a:cs typeface="Calibri" panose="020F0502020204030204" pitchFamily="34" charset="0"/>
                        <a:sym typeface="Arial"/>
                      </a:endParaRPr>
                    </a:p>
                  </a:txBody>
                  <a:tcPr marL="91450" marR="91450" marT="45725" marB="45725">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lgn="ctr">
                      <a:solidFill>
                        <a:srgbClr val="FFFFFF"/>
                      </a:solidFill>
                      <a:prstDash val="solid"/>
                      <a:round/>
                      <a:headEnd type="none" w="sm" len="sm"/>
                      <a:tailEnd type="none" w="sm" len="sm"/>
                    </a:lnB>
                    <a:solidFill>
                      <a:srgbClr val="E8EBF4"/>
                    </a:solidFill>
                  </a:tcPr>
                </a:tc>
                <a:extLst>
                  <a:ext uri="{0D108BD9-81ED-4DB2-BD59-A6C34878D82A}">
                    <a16:rowId xmlns:a16="http://schemas.microsoft.com/office/drawing/2014/main" val="10006"/>
                  </a:ext>
                </a:extLst>
              </a:tr>
              <a:tr h="407677">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panose="020F0502020204030204" pitchFamily="34" charset="0"/>
                          <a:ea typeface="Arial"/>
                          <a:cs typeface="Calibri" panose="020F0502020204030204" pitchFamily="34" charset="0"/>
                          <a:sym typeface="Arial"/>
                        </a:rPr>
                        <a:t>GCN_LSTM</a:t>
                      </a:r>
                      <a:endParaRPr sz="1800" b="0" u="none" strike="noStrike" cap="none">
                        <a:solidFill>
                          <a:srgbClr val="000000"/>
                        </a:solidFill>
                        <a:latin typeface="Calibri" panose="020F0502020204030204" pitchFamily="34" charset="0"/>
                        <a:ea typeface="Arial"/>
                        <a:cs typeface="Calibri" panose="020F0502020204030204" pitchFamily="34" charset="0"/>
                        <a:sym typeface="Arial"/>
                      </a:endParaRPr>
                    </a:p>
                  </a:txBody>
                  <a:tcPr marL="91450" marR="91450" marT="45725" marB="45725">
                    <a:lnL w="12225" cap="flat" cmpd="sng">
                      <a:solidFill>
                        <a:srgbClr val="FFFFFF"/>
                      </a:solidFill>
                      <a:prstDash val="solid"/>
                      <a:round/>
                      <a:headEnd type="none" w="sm" len="sm"/>
                      <a:tailEnd type="none" w="sm" len="sm"/>
                    </a:lnL>
                    <a:lnR w="12225" cap="flat" cmpd="sng" algn="ctr">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E8EBF4"/>
                    </a:solidFill>
                  </a:tcPr>
                </a:tc>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panose="020F0502020204030204" pitchFamily="34" charset="0"/>
                          <a:ea typeface="Arial"/>
                          <a:cs typeface="Calibri" panose="020F0502020204030204" pitchFamily="34" charset="0"/>
                          <a:sym typeface="Arial"/>
                        </a:rPr>
                        <a:t>24.04 (on </a:t>
                      </a:r>
                      <a:r>
                        <a:rPr lang="en-IN" sz="1800" b="0" u="none" strike="noStrike" cap="none" err="1">
                          <a:solidFill>
                            <a:srgbClr val="000000"/>
                          </a:solidFill>
                          <a:latin typeface="Calibri" panose="020F0502020204030204" pitchFamily="34" charset="0"/>
                          <a:ea typeface="Arial"/>
                          <a:cs typeface="Calibri" panose="020F0502020204030204" pitchFamily="34" charset="0"/>
                          <a:sym typeface="Arial"/>
                        </a:rPr>
                        <a:t>cpu</a:t>
                      </a:r>
                      <a:r>
                        <a:rPr lang="en-IN" sz="1800" b="0" u="none" strike="noStrike" cap="none">
                          <a:solidFill>
                            <a:srgbClr val="000000"/>
                          </a:solidFill>
                          <a:latin typeface="Calibri" panose="020F0502020204030204" pitchFamily="34" charset="0"/>
                          <a:ea typeface="Arial"/>
                          <a:cs typeface="Calibri" panose="020F0502020204030204" pitchFamily="34" charset="0"/>
                          <a:sym typeface="Arial"/>
                        </a:rPr>
                        <a:t>)</a:t>
                      </a:r>
                      <a:endParaRPr sz="1800" b="0" u="none" strike="noStrike" cap="none">
                        <a:solidFill>
                          <a:srgbClr val="000000"/>
                        </a:solidFill>
                        <a:latin typeface="Calibri" panose="020F0502020204030204" pitchFamily="34" charset="0"/>
                        <a:ea typeface="Arial"/>
                        <a:cs typeface="Calibri" panose="020F0502020204030204" pitchFamily="34" charset="0"/>
                        <a:sym typeface="Arial"/>
                      </a:endParaRPr>
                    </a:p>
                  </a:txBody>
                  <a:tcPr marL="91450" marR="91450" marT="45725" marB="45725">
                    <a:lnL w="12225" cap="flat" cmpd="sng" algn="ctr">
                      <a:solidFill>
                        <a:srgbClr val="FFFFFF"/>
                      </a:solidFill>
                      <a:prstDash val="solid"/>
                      <a:round/>
                      <a:headEnd type="none" w="sm" len="sm"/>
                      <a:tailEnd type="none" w="sm" len="sm"/>
                    </a:lnL>
                    <a:lnR w="12225" cap="flat" cmpd="sng" algn="ctr">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E8EBF4"/>
                    </a:solidFill>
                  </a:tcPr>
                </a:tc>
                <a:tc>
                  <a:txBody>
                    <a:bodyPr/>
                    <a:lstStyle/>
                    <a:p>
                      <a:pPr marL="0" marR="0" lvl="0" indent="0" algn="l" rtl="0">
                        <a:lnSpc>
                          <a:spcPct val="100000"/>
                        </a:lnSpc>
                        <a:spcBef>
                          <a:spcPts val="0"/>
                        </a:spcBef>
                        <a:spcAft>
                          <a:spcPts val="0"/>
                        </a:spcAft>
                        <a:buNone/>
                      </a:pPr>
                      <a:r>
                        <a:rPr lang="en-IN" sz="1800" b="0" u="none" strike="noStrike" cap="none">
                          <a:solidFill>
                            <a:srgbClr val="000000"/>
                          </a:solidFill>
                          <a:latin typeface="Calibri" panose="020F0502020204030204" pitchFamily="34" charset="0"/>
                          <a:ea typeface="Arial"/>
                          <a:cs typeface="Calibri" panose="020F0502020204030204" pitchFamily="34" charset="0"/>
                          <a:sym typeface="Arial"/>
                        </a:rPr>
                        <a:t>41.74</a:t>
                      </a:r>
                      <a:endParaRPr sz="1800" b="0" u="none" strike="noStrike" cap="none">
                        <a:solidFill>
                          <a:srgbClr val="000000"/>
                        </a:solidFill>
                        <a:latin typeface="Calibri" panose="020F0502020204030204" pitchFamily="34" charset="0"/>
                        <a:ea typeface="Arial"/>
                        <a:cs typeface="Calibri" panose="020F0502020204030204" pitchFamily="34" charset="0"/>
                        <a:sym typeface="Arial"/>
                      </a:endParaRPr>
                    </a:p>
                  </a:txBody>
                  <a:tcPr marL="91450" marR="91450" marT="45725" marB="45725">
                    <a:lnL w="12225" cap="flat" cmpd="sng" algn="ctr">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E8EBF4"/>
                    </a:solidFill>
                  </a:tcPr>
                </a:tc>
                <a:extLst>
                  <a:ext uri="{0D108BD9-81ED-4DB2-BD59-A6C34878D82A}">
                    <a16:rowId xmlns:a16="http://schemas.microsoft.com/office/drawing/2014/main" val="1684235533"/>
                  </a:ext>
                </a:extLst>
              </a:tr>
            </a:tbl>
          </a:graphicData>
        </a:graphic>
      </p:graphicFrame>
      <p:sp>
        <p:nvSpPr>
          <p:cNvPr id="76" name="Google Shape;76;g11027a3d0e0_0_6"/>
          <p:cNvSpPr txBox="1"/>
          <p:nvPr/>
        </p:nvSpPr>
        <p:spPr>
          <a:xfrm>
            <a:off x="291427" y="68500"/>
            <a:ext cx="11257800" cy="132510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None/>
            </a:pPr>
            <a:r>
              <a:rPr lang="en-IN" sz="4000" b="0" i="0" u="none" strike="noStrike" cap="none" err="1">
                <a:solidFill>
                  <a:srgbClr val="000000"/>
                </a:solidFill>
                <a:latin typeface="+mj-lt"/>
                <a:ea typeface="Calibri"/>
                <a:cs typeface="Calibri"/>
                <a:sym typeface="Calibri"/>
              </a:rPr>
              <a:t>Spatio</a:t>
            </a:r>
            <a:r>
              <a:rPr lang="en-IN" sz="4000" b="0" i="0" u="none" strike="noStrike" cap="none">
                <a:solidFill>
                  <a:srgbClr val="000000"/>
                </a:solidFill>
                <a:latin typeface="+mj-lt"/>
                <a:ea typeface="Calibri"/>
                <a:cs typeface="Calibri"/>
                <a:sym typeface="Calibri"/>
              </a:rPr>
              <a:t>– temporal interpolation models</a:t>
            </a:r>
            <a:endParaRPr sz="1600" b="0" i="0" u="none" strike="noStrike" cap="none">
              <a:solidFill>
                <a:srgbClr val="000000"/>
              </a:solidFill>
              <a:latin typeface="+mj-lt"/>
              <a:ea typeface="Calibri"/>
              <a:cs typeface="Calibri"/>
              <a:sym typeface="Calibri"/>
            </a:endParaRPr>
          </a:p>
        </p:txBody>
      </p:sp>
      <p:sp>
        <p:nvSpPr>
          <p:cNvPr id="78" name="Google Shape;78;g11027a3d0e0_0_6"/>
          <p:cNvSpPr txBox="1"/>
          <p:nvPr/>
        </p:nvSpPr>
        <p:spPr>
          <a:xfrm>
            <a:off x="7388092" y="5672282"/>
            <a:ext cx="3867837" cy="738633"/>
          </a:xfrm>
          <a:prstGeom prst="rect">
            <a:avLst/>
          </a:prstGeom>
          <a:noFill/>
          <a:ln w="9525" cap="flat" cmpd="sng">
            <a:solidFill>
              <a:srgbClr val="FF0000"/>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US" sz="1800">
                <a:solidFill>
                  <a:srgbClr val="FF0000"/>
                </a:solidFill>
              </a:rPr>
              <a:t>Best for </a:t>
            </a:r>
            <a:r>
              <a:rPr lang="en-US" sz="1800" err="1">
                <a:solidFill>
                  <a:srgbClr val="FF0000"/>
                </a:solidFill>
              </a:rPr>
              <a:t>spatio</a:t>
            </a:r>
            <a:r>
              <a:rPr lang="en-US" sz="1800">
                <a:solidFill>
                  <a:srgbClr val="FF0000"/>
                </a:solidFill>
              </a:rPr>
              <a:t>-temporal modelling and low training time</a:t>
            </a:r>
          </a:p>
        </p:txBody>
      </p:sp>
      <p:sp>
        <p:nvSpPr>
          <p:cNvPr id="10" name="Google Shape;93;g11027a3d0e0_0_16">
            <a:extLst>
              <a:ext uri="{FF2B5EF4-FFF2-40B4-BE49-F238E27FC236}">
                <a16:creationId xmlns:a16="http://schemas.microsoft.com/office/drawing/2014/main" id="{2B5DE427-D121-4764-AD3C-CBA70A556007}"/>
              </a:ext>
            </a:extLst>
          </p:cNvPr>
          <p:cNvSpPr/>
          <p:nvPr/>
        </p:nvSpPr>
        <p:spPr>
          <a:xfrm>
            <a:off x="871920" y="4998038"/>
            <a:ext cx="7858012" cy="490157"/>
          </a:xfrm>
          <a:prstGeom prst="rect">
            <a:avLst/>
          </a:prstGeom>
          <a:noFill/>
          <a:ln w="762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84076957"/>
      </p:ext>
    </p:extLst>
  </p:cSld>
  <p:clrMapOvr>
    <a:masterClrMapping/>
  </p:clrMapOvr>
  <mc:AlternateContent xmlns:mc="http://schemas.openxmlformats.org/markup-compatibility/2006" xmlns:p14="http://schemas.microsoft.com/office/powerpoint/2010/main">
    <mc:Choice Requires="p14">
      <p:transition spd="slow" p14:dur="2000" advTm="42084"/>
    </mc:Choice>
    <mc:Fallback xmlns="">
      <p:transition spd="slow" advTm="42084"/>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725"/>
        <p:cNvGrpSpPr/>
        <p:nvPr/>
      </p:nvGrpSpPr>
      <p:grpSpPr>
        <a:xfrm>
          <a:off x="0" y="0"/>
          <a:ext cx="0" cy="0"/>
          <a:chOff x="0" y="0"/>
          <a:chExt cx="0" cy="0"/>
        </a:xfrm>
      </p:grpSpPr>
      <p:sp>
        <p:nvSpPr>
          <p:cNvPr id="2726" name="Google Shape;2726;p276"/>
          <p:cNvSpPr/>
          <p:nvPr/>
        </p:nvSpPr>
        <p:spPr>
          <a:xfrm>
            <a:off x="0" y="0"/>
            <a:ext cx="12192000" cy="6858000"/>
          </a:xfrm>
          <a:prstGeom prst="rect">
            <a:avLst/>
          </a:prstGeom>
          <a:solidFill>
            <a:schemeClr val="accent1"/>
          </a:solidFill>
          <a:ln>
            <a:noFill/>
          </a:ln>
        </p:spPr>
        <p:txBody>
          <a:bodyPr spcFirstLastPara="1" wrap="square" lIns="91433" tIns="45700" rIns="91433" bIns="45700" anchor="ctr" anchorCtr="0">
            <a:noAutofit/>
          </a:bodyPr>
          <a:lstStyle/>
          <a:p>
            <a:pPr algn="ctr"/>
            <a:endParaRPr sz="1867">
              <a:solidFill>
                <a:schemeClr val="lt1"/>
              </a:solidFill>
              <a:latin typeface="Rockwell"/>
              <a:ea typeface="Rockwell"/>
              <a:cs typeface="Rockwell"/>
              <a:sym typeface="Rockwell"/>
            </a:endParaRPr>
          </a:p>
        </p:txBody>
      </p:sp>
      <p:grpSp>
        <p:nvGrpSpPr>
          <p:cNvPr id="2727" name="Google Shape;2727;p276"/>
          <p:cNvGrpSpPr/>
          <p:nvPr/>
        </p:nvGrpSpPr>
        <p:grpSpPr>
          <a:xfrm>
            <a:off x="-417514" y="0"/>
            <a:ext cx="12584115" cy="6853237"/>
            <a:chOff x="-417513" y="0"/>
            <a:chExt cx="12584114" cy="6853238"/>
          </a:xfrm>
        </p:grpSpPr>
        <p:sp>
          <p:nvSpPr>
            <p:cNvPr id="2728" name="Google Shape;2728;p276"/>
            <p:cNvSpPr/>
            <p:nvPr/>
          </p:nvSpPr>
          <p:spPr>
            <a:xfrm>
              <a:off x="1306513" y="0"/>
              <a:ext cx="3862388" cy="6843713"/>
            </a:xfrm>
            <a:custGeom>
              <a:avLst/>
              <a:gdLst/>
              <a:ahLst/>
              <a:cxnLst/>
              <a:rect l="l" t="t" r="r" b="b"/>
              <a:pathLst>
                <a:path w="813" h="1440" extrusionOk="0">
                  <a:moveTo>
                    <a:pt x="813" y="0"/>
                  </a:moveTo>
                  <a:cubicBezTo>
                    <a:pt x="331" y="221"/>
                    <a:pt x="0" y="1039"/>
                    <a:pt x="435" y="1440"/>
                  </a:cubicBezTo>
                </a:path>
              </a:pathLst>
            </a:custGeom>
            <a:noFill/>
            <a:ln w="9525" cap="flat" cmpd="sng">
              <a:solidFill>
                <a:schemeClr val="lt1">
                  <a:alpha val="34901"/>
                </a:schemeClr>
              </a:solidFill>
              <a:prstDash val="solid"/>
              <a:miter lim="800000"/>
              <a:headEnd type="none" w="sm" len="sm"/>
              <a:tailEnd type="none" w="sm" len="sm"/>
            </a:ln>
          </p:spPr>
          <p:txBody>
            <a:bodyPr spcFirstLastPara="1" wrap="square" lIns="91433" tIns="45700" rIns="91433" bIns="45700" anchor="t" anchorCtr="0">
              <a:noAutofit/>
            </a:bodyPr>
            <a:lstStyle/>
            <a:p>
              <a:endParaRPr sz="1867">
                <a:solidFill>
                  <a:schemeClr val="dk1"/>
                </a:solidFill>
                <a:latin typeface="Rockwell"/>
                <a:ea typeface="Rockwell"/>
                <a:cs typeface="Rockwell"/>
                <a:sym typeface="Rockwell"/>
              </a:endParaRPr>
            </a:p>
          </p:txBody>
        </p:sp>
        <p:sp>
          <p:nvSpPr>
            <p:cNvPr id="2729" name="Google Shape;2729;p276"/>
            <p:cNvSpPr/>
            <p:nvPr/>
          </p:nvSpPr>
          <p:spPr>
            <a:xfrm>
              <a:off x="10626725" y="9525"/>
              <a:ext cx="1539875" cy="555625"/>
            </a:xfrm>
            <a:custGeom>
              <a:avLst/>
              <a:gdLst/>
              <a:ahLst/>
              <a:cxnLst/>
              <a:rect l="l" t="t" r="r" b="b"/>
              <a:pathLst>
                <a:path w="324" h="117" extrusionOk="0">
                  <a:moveTo>
                    <a:pt x="324" y="117"/>
                  </a:moveTo>
                  <a:cubicBezTo>
                    <a:pt x="223" y="64"/>
                    <a:pt x="107" y="28"/>
                    <a:pt x="0" y="0"/>
                  </a:cubicBezTo>
                </a:path>
              </a:pathLst>
            </a:custGeom>
            <a:noFill/>
            <a:ln w="9525" cap="flat" cmpd="sng">
              <a:solidFill>
                <a:schemeClr val="lt1">
                  <a:alpha val="34901"/>
                </a:schemeClr>
              </a:solidFill>
              <a:prstDash val="solid"/>
              <a:miter lim="800000"/>
              <a:headEnd type="none" w="sm" len="sm"/>
              <a:tailEnd type="none" w="sm" len="sm"/>
            </a:ln>
          </p:spPr>
          <p:txBody>
            <a:bodyPr spcFirstLastPara="1" wrap="square" lIns="91433" tIns="91433" rIns="91433" bIns="91433" anchor="ctr" anchorCtr="0">
              <a:noAutofit/>
            </a:bodyPr>
            <a:lstStyle/>
            <a:p>
              <a:endParaRPr sz="1867"/>
            </a:p>
          </p:txBody>
        </p:sp>
        <p:sp>
          <p:nvSpPr>
            <p:cNvPr id="2730" name="Google Shape;2730;p276"/>
            <p:cNvSpPr/>
            <p:nvPr/>
          </p:nvSpPr>
          <p:spPr>
            <a:xfrm>
              <a:off x="10247313" y="5013325"/>
              <a:ext cx="1919288" cy="1830388"/>
            </a:xfrm>
            <a:custGeom>
              <a:avLst/>
              <a:gdLst/>
              <a:ahLst/>
              <a:cxnLst/>
              <a:rect l="l" t="t" r="r" b="b"/>
              <a:pathLst>
                <a:path w="404" h="385" extrusionOk="0">
                  <a:moveTo>
                    <a:pt x="0" y="385"/>
                  </a:moveTo>
                  <a:cubicBezTo>
                    <a:pt x="146" y="272"/>
                    <a:pt x="285" y="142"/>
                    <a:pt x="404" y="0"/>
                  </a:cubicBezTo>
                </a:path>
              </a:pathLst>
            </a:custGeom>
            <a:noFill/>
            <a:ln w="9525" cap="flat" cmpd="sng">
              <a:solidFill>
                <a:schemeClr val="lt1">
                  <a:alpha val="34901"/>
                </a:schemeClr>
              </a:solidFill>
              <a:prstDash val="solid"/>
              <a:miter lim="800000"/>
              <a:headEnd type="none" w="sm" len="sm"/>
              <a:tailEnd type="none" w="sm" len="sm"/>
            </a:ln>
          </p:spPr>
          <p:txBody>
            <a:bodyPr spcFirstLastPara="1" wrap="square" lIns="91433" tIns="91433" rIns="91433" bIns="91433" anchor="ctr" anchorCtr="0">
              <a:noAutofit/>
            </a:bodyPr>
            <a:lstStyle/>
            <a:p>
              <a:endParaRPr sz="1867"/>
            </a:p>
          </p:txBody>
        </p:sp>
        <p:sp>
          <p:nvSpPr>
            <p:cNvPr id="2731" name="Google Shape;2731;p276"/>
            <p:cNvSpPr/>
            <p:nvPr/>
          </p:nvSpPr>
          <p:spPr>
            <a:xfrm>
              <a:off x="1120775" y="0"/>
              <a:ext cx="3676650" cy="6843713"/>
            </a:xfrm>
            <a:custGeom>
              <a:avLst/>
              <a:gdLst/>
              <a:ahLst/>
              <a:cxnLst/>
              <a:rect l="l" t="t" r="r" b="b"/>
              <a:pathLst>
                <a:path w="774" h="1440" extrusionOk="0">
                  <a:moveTo>
                    <a:pt x="774" y="0"/>
                  </a:moveTo>
                  <a:cubicBezTo>
                    <a:pt x="312" y="240"/>
                    <a:pt x="0" y="1034"/>
                    <a:pt x="411" y="1440"/>
                  </a:cubicBezTo>
                </a:path>
              </a:pathLst>
            </a:custGeom>
            <a:noFill/>
            <a:ln w="9525" cap="flat" cmpd="sng">
              <a:solidFill>
                <a:schemeClr val="lt1">
                  <a:alpha val="34901"/>
                </a:schemeClr>
              </a:solidFill>
              <a:prstDash val="dash"/>
              <a:miter lim="800000"/>
              <a:headEnd type="none" w="sm" len="sm"/>
              <a:tailEnd type="none" w="sm" len="sm"/>
            </a:ln>
          </p:spPr>
          <p:txBody>
            <a:bodyPr spcFirstLastPara="1" wrap="square" lIns="91433" tIns="91433" rIns="91433" bIns="91433" anchor="ctr" anchorCtr="0">
              <a:noAutofit/>
            </a:bodyPr>
            <a:lstStyle/>
            <a:p>
              <a:endParaRPr sz="1867"/>
            </a:p>
          </p:txBody>
        </p:sp>
        <p:sp>
          <p:nvSpPr>
            <p:cNvPr id="2732" name="Google Shape;2732;p276"/>
            <p:cNvSpPr/>
            <p:nvPr/>
          </p:nvSpPr>
          <p:spPr>
            <a:xfrm>
              <a:off x="11202988" y="9525"/>
              <a:ext cx="963613" cy="366713"/>
            </a:xfrm>
            <a:custGeom>
              <a:avLst/>
              <a:gdLst/>
              <a:ahLst/>
              <a:cxnLst/>
              <a:rect l="l" t="t" r="r" b="b"/>
              <a:pathLst>
                <a:path w="203" h="77" extrusionOk="0">
                  <a:moveTo>
                    <a:pt x="203" y="77"/>
                  </a:moveTo>
                  <a:cubicBezTo>
                    <a:pt x="138" y="46"/>
                    <a:pt x="68" y="21"/>
                    <a:pt x="0" y="0"/>
                  </a:cubicBezTo>
                </a:path>
              </a:pathLst>
            </a:custGeom>
            <a:noFill/>
            <a:ln w="9525" cap="flat" cmpd="sng">
              <a:solidFill>
                <a:schemeClr val="lt1">
                  <a:alpha val="34901"/>
                </a:schemeClr>
              </a:solidFill>
              <a:prstDash val="dash"/>
              <a:miter lim="800000"/>
              <a:headEnd type="none" w="sm" len="sm"/>
              <a:tailEnd type="none" w="sm" len="sm"/>
            </a:ln>
          </p:spPr>
          <p:txBody>
            <a:bodyPr spcFirstLastPara="1" wrap="square" lIns="91433" tIns="91433" rIns="91433" bIns="91433" anchor="ctr" anchorCtr="0">
              <a:noAutofit/>
            </a:bodyPr>
            <a:lstStyle/>
            <a:p>
              <a:endParaRPr sz="1867"/>
            </a:p>
          </p:txBody>
        </p:sp>
        <p:sp>
          <p:nvSpPr>
            <p:cNvPr id="2733" name="Google Shape;2733;p276"/>
            <p:cNvSpPr/>
            <p:nvPr/>
          </p:nvSpPr>
          <p:spPr>
            <a:xfrm>
              <a:off x="10494963" y="5275263"/>
              <a:ext cx="1666875" cy="1577975"/>
            </a:xfrm>
            <a:custGeom>
              <a:avLst/>
              <a:gdLst/>
              <a:ahLst/>
              <a:cxnLst/>
              <a:rect l="l" t="t" r="r" b="b"/>
              <a:pathLst>
                <a:path w="351" h="332" extrusionOk="0">
                  <a:moveTo>
                    <a:pt x="0" y="332"/>
                  </a:moveTo>
                  <a:cubicBezTo>
                    <a:pt x="125" y="232"/>
                    <a:pt x="245" y="121"/>
                    <a:pt x="351" y="0"/>
                  </a:cubicBezTo>
                </a:path>
              </a:pathLst>
            </a:custGeom>
            <a:noFill/>
            <a:ln w="9525" cap="flat" cmpd="sng">
              <a:solidFill>
                <a:schemeClr val="lt1">
                  <a:alpha val="34901"/>
                </a:schemeClr>
              </a:solidFill>
              <a:prstDash val="dash"/>
              <a:miter lim="800000"/>
              <a:headEnd type="none" w="sm" len="sm"/>
              <a:tailEnd type="none" w="sm" len="sm"/>
            </a:ln>
          </p:spPr>
          <p:txBody>
            <a:bodyPr spcFirstLastPara="1" wrap="square" lIns="91433" tIns="91433" rIns="91433" bIns="91433" anchor="ctr" anchorCtr="0">
              <a:noAutofit/>
            </a:bodyPr>
            <a:lstStyle/>
            <a:p>
              <a:endParaRPr sz="1867"/>
            </a:p>
          </p:txBody>
        </p:sp>
        <p:sp>
          <p:nvSpPr>
            <p:cNvPr id="2734" name="Google Shape;2734;p276"/>
            <p:cNvSpPr/>
            <p:nvPr/>
          </p:nvSpPr>
          <p:spPr>
            <a:xfrm>
              <a:off x="1001713" y="0"/>
              <a:ext cx="3621088" cy="6843713"/>
            </a:xfrm>
            <a:custGeom>
              <a:avLst/>
              <a:gdLst/>
              <a:ahLst/>
              <a:cxnLst/>
              <a:rect l="l" t="t" r="r" b="b"/>
              <a:pathLst>
                <a:path w="762" h="1440" extrusionOk="0">
                  <a:moveTo>
                    <a:pt x="762" y="0"/>
                  </a:moveTo>
                  <a:cubicBezTo>
                    <a:pt x="308" y="245"/>
                    <a:pt x="0" y="1033"/>
                    <a:pt x="403" y="1440"/>
                  </a:cubicBezTo>
                </a:path>
              </a:pathLst>
            </a:custGeom>
            <a:noFill/>
            <a:ln w="9525" cap="flat" cmpd="sng">
              <a:solidFill>
                <a:schemeClr val="lt1">
                  <a:alpha val="34901"/>
                </a:schemeClr>
              </a:solidFill>
              <a:prstDash val="solid"/>
              <a:miter lim="800000"/>
              <a:headEnd type="none" w="sm" len="sm"/>
              <a:tailEnd type="none" w="sm" len="sm"/>
            </a:ln>
          </p:spPr>
          <p:txBody>
            <a:bodyPr spcFirstLastPara="1" wrap="square" lIns="91433" tIns="91433" rIns="91433" bIns="91433" anchor="ctr" anchorCtr="0">
              <a:noAutofit/>
            </a:bodyPr>
            <a:lstStyle/>
            <a:p>
              <a:endParaRPr sz="1867"/>
            </a:p>
          </p:txBody>
        </p:sp>
        <p:sp>
          <p:nvSpPr>
            <p:cNvPr id="2735" name="Google Shape;2735;p276"/>
            <p:cNvSpPr/>
            <p:nvPr/>
          </p:nvSpPr>
          <p:spPr>
            <a:xfrm>
              <a:off x="11501438" y="9525"/>
              <a:ext cx="665163" cy="257175"/>
            </a:xfrm>
            <a:custGeom>
              <a:avLst/>
              <a:gdLst/>
              <a:ahLst/>
              <a:cxnLst/>
              <a:rect l="l" t="t" r="r" b="b"/>
              <a:pathLst>
                <a:path w="140" h="54" extrusionOk="0">
                  <a:moveTo>
                    <a:pt x="140" y="54"/>
                  </a:moveTo>
                  <a:cubicBezTo>
                    <a:pt x="95" y="34"/>
                    <a:pt x="48" y="16"/>
                    <a:pt x="0" y="0"/>
                  </a:cubicBezTo>
                </a:path>
              </a:pathLst>
            </a:custGeom>
            <a:noFill/>
            <a:ln w="9525" cap="flat" cmpd="sng">
              <a:solidFill>
                <a:schemeClr val="lt1">
                  <a:alpha val="34901"/>
                </a:schemeClr>
              </a:solidFill>
              <a:prstDash val="solid"/>
              <a:miter lim="800000"/>
              <a:headEnd type="none" w="sm" len="sm"/>
              <a:tailEnd type="none" w="sm" len="sm"/>
            </a:ln>
          </p:spPr>
          <p:txBody>
            <a:bodyPr spcFirstLastPara="1" wrap="square" lIns="91433" tIns="91433" rIns="91433" bIns="91433" anchor="ctr" anchorCtr="0">
              <a:noAutofit/>
            </a:bodyPr>
            <a:lstStyle/>
            <a:p>
              <a:endParaRPr sz="1867"/>
            </a:p>
          </p:txBody>
        </p:sp>
        <p:sp>
          <p:nvSpPr>
            <p:cNvPr id="2736" name="Google Shape;2736;p276"/>
            <p:cNvSpPr/>
            <p:nvPr/>
          </p:nvSpPr>
          <p:spPr>
            <a:xfrm>
              <a:off x="10641013" y="5408613"/>
              <a:ext cx="1525588" cy="1435100"/>
            </a:xfrm>
            <a:custGeom>
              <a:avLst/>
              <a:gdLst/>
              <a:ahLst/>
              <a:cxnLst/>
              <a:rect l="l" t="t" r="r" b="b"/>
              <a:pathLst>
                <a:path w="321" h="302" extrusionOk="0">
                  <a:moveTo>
                    <a:pt x="0" y="302"/>
                  </a:moveTo>
                  <a:cubicBezTo>
                    <a:pt x="114" y="210"/>
                    <a:pt x="223" y="109"/>
                    <a:pt x="321" y="0"/>
                  </a:cubicBezTo>
                </a:path>
              </a:pathLst>
            </a:custGeom>
            <a:noFill/>
            <a:ln w="9525" cap="flat" cmpd="sng">
              <a:solidFill>
                <a:schemeClr val="lt1">
                  <a:alpha val="34901"/>
                </a:schemeClr>
              </a:solidFill>
              <a:prstDash val="solid"/>
              <a:miter lim="800000"/>
              <a:headEnd type="none" w="sm" len="sm"/>
              <a:tailEnd type="none" w="sm" len="sm"/>
            </a:ln>
          </p:spPr>
          <p:txBody>
            <a:bodyPr spcFirstLastPara="1" wrap="square" lIns="91433" tIns="91433" rIns="91433" bIns="91433" anchor="ctr" anchorCtr="0">
              <a:noAutofit/>
            </a:bodyPr>
            <a:lstStyle/>
            <a:p>
              <a:endParaRPr sz="1867"/>
            </a:p>
          </p:txBody>
        </p:sp>
        <p:sp>
          <p:nvSpPr>
            <p:cNvPr id="2737" name="Google Shape;2737;p276"/>
            <p:cNvSpPr/>
            <p:nvPr/>
          </p:nvSpPr>
          <p:spPr>
            <a:xfrm>
              <a:off x="1001713" y="0"/>
              <a:ext cx="3244850" cy="6843713"/>
            </a:xfrm>
            <a:custGeom>
              <a:avLst/>
              <a:gdLst/>
              <a:ahLst/>
              <a:cxnLst/>
              <a:rect l="l" t="t" r="r" b="b"/>
              <a:pathLst>
                <a:path w="683" h="1440" extrusionOk="0">
                  <a:moveTo>
                    <a:pt x="683" y="0"/>
                  </a:moveTo>
                  <a:cubicBezTo>
                    <a:pt x="258" y="256"/>
                    <a:pt x="0" y="1041"/>
                    <a:pt x="355" y="1440"/>
                  </a:cubicBezTo>
                </a:path>
              </a:pathLst>
            </a:custGeom>
            <a:noFill/>
            <a:ln w="9525" cap="flat" cmpd="sng">
              <a:solidFill>
                <a:schemeClr val="lt1">
                  <a:alpha val="34901"/>
                </a:schemeClr>
              </a:solidFill>
              <a:prstDash val="solid"/>
              <a:miter lim="800000"/>
              <a:headEnd type="none" w="sm" len="sm"/>
              <a:tailEnd type="none" w="sm" len="sm"/>
            </a:ln>
          </p:spPr>
          <p:txBody>
            <a:bodyPr spcFirstLastPara="1" wrap="square" lIns="91433" tIns="91433" rIns="91433" bIns="91433" anchor="ctr" anchorCtr="0">
              <a:noAutofit/>
            </a:bodyPr>
            <a:lstStyle/>
            <a:p>
              <a:endParaRPr sz="1867"/>
            </a:p>
          </p:txBody>
        </p:sp>
        <p:sp>
          <p:nvSpPr>
            <p:cNvPr id="2738" name="Google Shape;2738;p276"/>
            <p:cNvSpPr/>
            <p:nvPr/>
          </p:nvSpPr>
          <p:spPr>
            <a:xfrm>
              <a:off x="10802938" y="5518150"/>
              <a:ext cx="1363663" cy="1325563"/>
            </a:xfrm>
            <a:custGeom>
              <a:avLst/>
              <a:gdLst/>
              <a:ahLst/>
              <a:cxnLst/>
              <a:rect l="l" t="t" r="r" b="b"/>
              <a:pathLst>
                <a:path w="287" h="279" extrusionOk="0">
                  <a:moveTo>
                    <a:pt x="0" y="279"/>
                  </a:moveTo>
                  <a:cubicBezTo>
                    <a:pt x="101" y="193"/>
                    <a:pt x="198" y="100"/>
                    <a:pt x="287" y="0"/>
                  </a:cubicBezTo>
                </a:path>
              </a:pathLst>
            </a:custGeom>
            <a:noFill/>
            <a:ln w="9525" cap="flat" cmpd="sng">
              <a:solidFill>
                <a:schemeClr val="lt1">
                  <a:alpha val="34901"/>
                </a:schemeClr>
              </a:solidFill>
              <a:prstDash val="solid"/>
              <a:miter lim="800000"/>
              <a:headEnd type="none" w="sm" len="sm"/>
              <a:tailEnd type="none" w="sm" len="sm"/>
            </a:ln>
          </p:spPr>
          <p:txBody>
            <a:bodyPr spcFirstLastPara="1" wrap="square" lIns="91433" tIns="91433" rIns="91433" bIns="91433" anchor="ctr" anchorCtr="0">
              <a:noAutofit/>
            </a:bodyPr>
            <a:lstStyle/>
            <a:p>
              <a:endParaRPr sz="1867"/>
            </a:p>
          </p:txBody>
        </p:sp>
        <p:sp>
          <p:nvSpPr>
            <p:cNvPr id="2739" name="Google Shape;2739;p276"/>
            <p:cNvSpPr/>
            <p:nvPr/>
          </p:nvSpPr>
          <p:spPr>
            <a:xfrm>
              <a:off x="889000" y="0"/>
              <a:ext cx="3230563" cy="6843713"/>
            </a:xfrm>
            <a:custGeom>
              <a:avLst/>
              <a:gdLst/>
              <a:ahLst/>
              <a:cxnLst/>
              <a:rect l="l" t="t" r="r" b="b"/>
              <a:pathLst>
                <a:path w="680" h="1440" extrusionOk="0">
                  <a:moveTo>
                    <a:pt x="680" y="0"/>
                  </a:moveTo>
                  <a:cubicBezTo>
                    <a:pt x="257" y="265"/>
                    <a:pt x="0" y="1026"/>
                    <a:pt x="337" y="1440"/>
                  </a:cubicBezTo>
                </a:path>
              </a:pathLst>
            </a:custGeom>
            <a:noFill/>
            <a:ln w="9525" cap="flat" cmpd="sng">
              <a:solidFill>
                <a:schemeClr val="lt1">
                  <a:alpha val="34901"/>
                </a:schemeClr>
              </a:solidFill>
              <a:prstDash val="solid"/>
              <a:miter lim="800000"/>
              <a:headEnd type="none" w="sm" len="sm"/>
              <a:tailEnd type="none" w="sm" len="sm"/>
            </a:ln>
          </p:spPr>
          <p:txBody>
            <a:bodyPr spcFirstLastPara="1" wrap="square" lIns="91433" tIns="91433" rIns="91433" bIns="91433" anchor="ctr" anchorCtr="0">
              <a:noAutofit/>
            </a:bodyPr>
            <a:lstStyle/>
            <a:p>
              <a:endParaRPr sz="1867"/>
            </a:p>
          </p:txBody>
        </p:sp>
        <p:sp>
          <p:nvSpPr>
            <p:cNvPr id="2740" name="Google Shape;2740;p276"/>
            <p:cNvSpPr/>
            <p:nvPr/>
          </p:nvSpPr>
          <p:spPr>
            <a:xfrm>
              <a:off x="10979150" y="5694363"/>
              <a:ext cx="1187450" cy="1149350"/>
            </a:xfrm>
            <a:custGeom>
              <a:avLst/>
              <a:gdLst/>
              <a:ahLst/>
              <a:cxnLst/>
              <a:rect l="l" t="t" r="r" b="b"/>
              <a:pathLst>
                <a:path w="250" h="242" extrusionOk="0">
                  <a:moveTo>
                    <a:pt x="0" y="242"/>
                  </a:moveTo>
                  <a:cubicBezTo>
                    <a:pt x="88" y="166"/>
                    <a:pt x="172" y="85"/>
                    <a:pt x="250" y="0"/>
                  </a:cubicBezTo>
                </a:path>
              </a:pathLst>
            </a:custGeom>
            <a:noFill/>
            <a:ln w="9525" cap="flat" cmpd="sng">
              <a:solidFill>
                <a:schemeClr val="lt1">
                  <a:alpha val="34901"/>
                </a:schemeClr>
              </a:solidFill>
              <a:prstDash val="solid"/>
              <a:miter lim="800000"/>
              <a:headEnd type="none" w="sm" len="sm"/>
              <a:tailEnd type="none" w="sm" len="sm"/>
            </a:ln>
          </p:spPr>
          <p:txBody>
            <a:bodyPr spcFirstLastPara="1" wrap="square" lIns="91433" tIns="91433" rIns="91433" bIns="91433" anchor="ctr" anchorCtr="0">
              <a:noAutofit/>
            </a:bodyPr>
            <a:lstStyle/>
            <a:p>
              <a:endParaRPr sz="1867"/>
            </a:p>
          </p:txBody>
        </p:sp>
        <p:sp>
          <p:nvSpPr>
            <p:cNvPr id="2741" name="Google Shape;2741;p276"/>
            <p:cNvSpPr/>
            <p:nvPr/>
          </p:nvSpPr>
          <p:spPr>
            <a:xfrm>
              <a:off x="484188" y="0"/>
              <a:ext cx="3421063" cy="6843713"/>
            </a:xfrm>
            <a:custGeom>
              <a:avLst/>
              <a:gdLst/>
              <a:ahLst/>
              <a:cxnLst/>
              <a:rect l="l" t="t" r="r" b="b"/>
              <a:pathLst>
                <a:path w="720" h="1440" extrusionOk="0">
                  <a:moveTo>
                    <a:pt x="720" y="0"/>
                  </a:moveTo>
                  <a:cubicBezTo>
                    <a:pt x="316" y="282"/>
                    <a:pt x="0" y="1018"/>
                    <a:pt x="362" y="1440"/>
                  </a:cubicBezTo>
                </a:path>
              </a:pathLst>
            </a:custGeom>
            <a:noFill/>
            <a:ln w="9525" cap="flat" cmpd="sng">
              <a:solidFill>
                <a:schemeClr val="lt1">
                  <a:alpha val="34901"/>
                </a:schemeClr>
              </a:solidFill>
              <a:prstDash val="solid"/>
              <a:miter lim="800000"/>
              <a:headEnd type="none" w="sm" len="sm"/>
              <a:tailEnd type="none" w="sm" len="sm"/>
            </a:ln>
          </p:spPr>
          <p:txBody>
            <a:bodyPr spcFirstLastPara="1" wrap="square" lIns="91433" tIns="91433" rIns="91433" bIns="91433" anchor="ctr" anchorCtr="0">
              <a:noAutofit/>
            </a:bodyPr>
            <a:lstStyle/>
            <a:p>
              <a:endParaRPr sz="1867"/>
            </a:p>
          </p:txBody>
        </p:sp>
        <p:sp>
          <p:nvSpPr>
            <p:cNvPr id="2742" name="Google Shape;2742;p276"/>
            <p:cNvSpPr/>
            <p:nvPr/>
          </p:nvSpPr>
          <p:spPr>
            <a:xfrm>
              <a:off x="11287125" y="6049963"/>
              <a:ext cx="879475" cy="793750"/>
            </a:xfrm>
            <a:custGeom>
              <a:avLst/>
              <a:gdLst/>
              <a:ahLst/>
              <a:cxnLst/>
              <a:rect l="l" t="t" r="r" b="b"/>
              <a:pathLst>
                <a:path w="185" h="167" extrusionOk="0">
                  <a:moveTo>
                    <a:pt x="0" y="167"/>
                  </a:moveTo>
                  <a:cubicBezTo>
                    <a:pt x="63" y="114"/>
                    <a:pt x="125" y="58"/>
                    <a:pt x="185" y="0"/>
                  </a:cubicBezTo>
                </a:path>
              </a:pathLst>
            </a:custGeom>
            <a:noFill/>
            <a:ln w="9525" cap="flat" cmpd="sng">
              <a:solidFill>
                <a:schemeClr val="lt1">
                  <a:alpha val="34901"/>
                </a:schemeClr>
              </a:solidFill>
              <a:prstDash val="solid"/>
              <a:miter lim="800000"/>
              <a:headEnd type="none" w="sm" len="sm"/>
              <a:tailEnd type="none" w="sm" len="sm"/>
            </a:ln>
          </p:spPr>
          <p:txBody>
            <a:bodyPr spcFirstLastPara="1" wrap="square" lIns="91433" tIns="91433" rIns="91433" bIns="91433" anchor="ctr" anchorCtr="0">
              <a:noAutofit/>
            </a:bodyPr>
            <a:lstStyle/>
            <a:p>
              <a:endParaRPr sz="1867"/>
            </a:p>
          </p:txBody>
        </p:sp>
        <p:sp>
          <p:nvSpPr>
            <p:cNvPr id="2743" name="Google Shape;2743;p276"/>
            <p:cNvSpPr/>
            <p:nvPr/>
          </p:nvSpPr>
          <p:spPr>
            <a:xfrm>
              <a:off x="598488" y="0"/>
              <a:ext cx="2717800" cy="6843713"/>
            </a:xfrm>
            <a:custGeom>
              <a:avLst/>
              <a:gdLst/>
              <a:ahLst/>
              <a:cxnLst/>
              <a:rect l="l" t="t" r="r" b="b"/>
              <a:pathLst>
                <a:path w="572" h="1440" extrusionOk="0">
                  <a:moveTo>
                    <a:pt x="572" y="0"/>
                  </a:moveTo>
                  <a:cubicBezTo>
                    <a:pt x="213" y="320"/>
                    <a:pt x="0" y="979"/>
                    <a:pt x="164" y="1440"/>
                  </a:cubicBezTo>
                </a:path>
              </a:pathLst>
            </a:custGeom>
            <a:noFill/>
            <a:ln w="12700" cap="flat" cmpd="sng">
              <a:solidFill>
                <a:schemeClr val="lt1">
                  <a:alpha val="34901"/>
                </a:schemeClr>
              </a:solidFill>
              <a:prstDash val="dashDot"/>
              <a:miter lim="800000"/>
              <a:headEnd type="none" w="sm" len="sm"/>
              <a:tailEnd type="none" w="sm" len="sm"/>
            </a:ln>
          </p:spPr>
          <p:txBody>
            <a:bodyPr spcFirstLastPara="1" wrap="square" lIns="91433" tIns="91433" rIns="91433" bIns="91433" anchor="ctr" anchorCtr="0">
              <a:noAutofit/>
            </a:bodyPr>
            <a:lstStyle/>
            <a:p>
              <a:endParaRPr sz="1867"/>
            </a:p>
          </p:txBody>
        </p:sp>
        <p:sp>
          <p:nvSpPr>
            <p:cNvPr id="2744" name="Google Shape;2744;p276"/>
            <p:cNvSpPr/>
            <p:nvPr/>
          </p:nvSpPr>
          <p:spPr>
            <a:xfrm>
              <a:off x="261938" y="0"/>
              <a:ext cx="2944813" cy="6843713"/>
            </a:xfrm>
            <a:custGeom>
              <a:avLst/>
              <a:gdLst/>
              <a:ahLst/>
              <a:cxnLst/>
              <a:rect l="l" t="t" r="r" b="b"/>
              <a:pathLst>
                <a:path w="620" h="1440" extrusionOk="0">
                  <a:moveTo>
                    <a:pt x="620" y="0"/>
                  </a:moveTo>
                  <a:cubicBezTo>
                    <a:pt x="248" y="325"/>
                    <a:pt x="0" y="960"/>
                    <a:pt x="186" y="1440"/>
                  </a:cubicBezTo>
                </a:path>
              </a:pathLst>
            </a:custGeom>
            <a:noFill/>
            <a:ln w="9525" cap="flat" cmpd="sng">
              <a:solidFill>
                <a:schemeClr val="lt1">
                  <a:alpha val="34901"/>
                </a:schemeClr>
              </a:solidFill>
              <a:prstDash val="lgDash"/>
              <a:miter lim="800000"/>
              <a:headEnd type="none" w="sm" len="sm"/>
              <a:tailEnd type="none" w="sm" len="sm"/>
            </a:ln>
          </p:spPr>
          <p:txBody>
            <a:bodyPr spcFirstLastPara="1" wrap="square" lIns="91433" tIns="91433" rIns="91433" bIns="91433" anchor="ctr" anchorCtr="0">
              <a:noAutofit/>
            </a:bodyPr>
            <a:lstStyle/>
            <a:p>
              <a:endParaRPr sz="1867"/>
            </a:p>
          </p:txBody>
        </p:sp>
        <p:sp>
          <p:nvSpPr>
            <p:cNvPr id="2745" name="Google Shape;2745;p276"/>
            <p:cNvSpPr/>
            <p:nvPr/>
          </p:nvSpPr>
          <p:spPr>
            <a:xfrm>
              <a:off x="-417513" y="0"/>
              <a:ext cx="2403475" cy="6843713"/>
            </a:xfrm>
            <a:custGeom>
              <a:avLst/>
              <a:gdLst/>
              <a:ahLst/>
              <a:cxnLst/>
              <a:rect l="l" t="t" r="r" b="b"/>
              <a:pathLst>
                <a:path w="506" h="1440" extrusionOk="0">
                  <a:moveTo>
                    <a:pt x="506" y="0"/>
                  </a:moveTo>
                  <a:cubicBezTo>
                    <a:pt x="109" y="356"/>
                    <a:pt x="0" y="943"/>
                    <a:pt x="171" y="1440"/>
                  </a:cubicBezTo>
                </a:path>
              </a:pathLst>
            </a:custGeom>
            <a:noFill/>
            <a:ln w="9525" cap="flat" cmpd="sng">
              <a:solidFill>
                <a:schemeClr val="lt1">
                  <a:alpha val="34901"/>
                </a:schemeClr>
              </a:solidFill>
              <a:prstDash val="solid"/>
              <a:miter lim="800000"/>
              <a:headEnd type="none" w="sm" len="sm"/>
              <a:tailEnd type="none" w="sm" len="sm"/>
            </a:ln>
          </p:spPr>
          <p:txBody>
            <a:bodyPr spcFirstLastPara="1" wrap="square" lIns="91433" tIns="91433" rIns="91433" bIns="91433" anchor="ctr" anchorCtr="0">
              <a:noAutofit/>
            </a:bodyPr>
            <a:lstStyle/>
            <a:p>
              <a:endParaRPr sz="1867"/>
            </a:p>
          </p:txBody>
        </p:sp>
        <p:sp>
          <p:nvSpPr>
            <p:cNvPr id="2746" name="Google Shape;2746;p276"/>
            <p:cNvSpPr/>
            <p:nvPr/>
          </p:nvSpPr>
          <p:spPr>
            <a:xfrm>
              <a:off x="14288" y="9525"/>
              <a:ext cx="1771650" cy="3198813"/>
            </a:xfrm>
            <a:custGeom>
              <a:avLst/>
              <a:gdLst/>
              <a:ahLst/>
              <a:cxnLst/>
              <a:rect l="l" t="t" r="r" b="b"/>
              <a:pathLst>
                <a:path w="373" h="673" extrusionOk="0">
                  <a:moveTo>
                    <a:pt x="373" y="0"/>
                  </a:moveTo>
                  <a:cubicBezTo>
                    <a:pt x="175" y="183"/>
                    <a:pt x="51" y="409"/>
                    <a:pt x="0" y="673"/>
                  </a:cubicBezTo>
                </a:path>
              </a:pathLst>
            </a:custGeom>
            <a:noFill/>
            <a:ln w="9525" cap="flat" cmpd="sng">
              <a:solidFill>
                <a:schemeClr val="lt1">
                  <a:alpha val="34901"/>
                </a:schemeClr>
              </a:solidFill>
              <a:prstDash val="solid"/>
              <a:miter lim="800000"/>
              <a:headEnd type="none" w="sm" len="sm"/>
              <a:tailEnd type="none" w="sm" len="sm"/>
            </a:ln>
          </p:spPr>
          <p:txBody>
            <a:bodyPr spcFirstLastPara="1" wrap="square" lIns="91433" tIns="91433" rIns="91433" bIns="91433" anchor="ctr" anchorCtr="0">
              <a:noAutofit/>
            </a:bodyPr>
            <a:lstStyle/>
            <a:p>
              <a:endParaRPr sz="1867"/>
            </a:p>
          </p:txBody>
        </p:sp>
        <p:sp>
          <p:nvSpPr>
            <p:cNvPr id="2747" name="Google Shape;2747;p276"/>
            <p:cNvSpPr/>
            <p:nvPr/>
          </p:nvSpPr>
          <p:spPr>
            <a:xfrm>
              <a:off x="4763" y="6016625"/>
              <a:ext cx="214313" cy="827088"/>
            </a:xfrm>
            <a:custGeom>
              <a:avLst/>
              <a:gdLst/>
              <a:ahLst/>
              <a:cxnLst/>
              <a:rect l="l" t="t" r="r" b="b"/>
              <a:pathLst>
                <a:path w="45" h="174" extrusionOk="0">
                  <a:moveTo>
                    <a:pt x="0" y="0"/>
                  </a:moveTo>
                  <a:cubicBezTo>
                    <a:pt x="11" y="59"/>
                    <a:pt x="26" y="118"/>
                    <a:pt x="45" y="174"/>
                  </a:cubicBezTo>
                </a:path>
              </a:pathLst>
            </a:custGeom>
            <a:noFill/>
            <a:ln w="9525" cap="flat" cmpd="sng">
              <a:solidFill>
                <a:schemeClr val="lt1">
                  <a:alpha val="34901"/>
                </a:schemeClr>
              </a:solidFill>
              <a:prstDash val="solid"/>
              <a:miter lim="800000"/>
              <a:headEnd type="none" w="sm" len="sm"/>
              <a:tailEnd type="none" w="sm" len="sm"/>
            </a:ln>
          </p:spPr>
          <p:txBody>
            <a:bodyPr spcFirstLastPara="1" wrap="square" lIns="91433" tIns="91433" rIns="91433" bIns="91433" anchor="ctr" anchorCtr="0">
              <a:noAutofit/>
            </a:bodyPr>
            <a:lstStyle/>
            <a:p>
              <a:endParaRPr sz="1867"/>
            </a:p>
          </p:txBody>
        </p:sp>
        <p:sp>
          <p:nvSpPr>
            <p:cNvPr id="2748" name="Google Shape;2748;p276"/>
            <p:cNvSpPr/>
            <p:nvPr/>
          </p:nvSpPr>
          <p:spPr>
            <a:xfrm>
              <a:off x="14288" y="0"/>
              <a:ext cx="1562100" cy="2228850"/>
            </a:xfrm>
            <a:custGeom>
              <a:avLst/>
              <a:gdLst/>
              <a:ahLst/>
              <a:cxnLst/>
              <a:rect l="l" t="t" r="r" b="b"/>
              <a:pathLst>
                <a:path w="329" h="469" extrusionOk="0">
                  <a:moveTo>
                    <a:pt x="329" y="0"/>
                  </a:moveTo>
                  <a:cubicBezTo>
                    <a:pt x="189" y="133"/>
                    <a:pt x="69" y="288"/>
                    <a:pt x="0" y="469"/>
                  </a:cubicBezTo>
                </a:path>
              </a:pathLst>
            </a:custGeom>
            <a:noFill/>
            <a:ln w="9525" cap="flat" cmpd="sng">
              <a:solidFill>
                <a:schemeClr val="lt1">
                  <a:alpha val="34901"/>
                </a:schemeClr>
              </a:solidFill>
              <a:prstDash val="solid"/>
              <a:miter lim="800000"/>
              <a:headEnd type="none" w="sm" len="sm"/>
              <a:tailEnd type="none" w="sm" len="sm"/>
            </a:ln>
          </p:spPr>
          <p:txBody>
            <a:bodyPr spcFirstLastPara="1" wrap="square" lIns="91433" tIns="91433" rIns="91433" bIns="91433" anchor="ctr" anchorCtr="0">
              <a:noAutofit/>
            </a:bodyPr>
            <a:lstStyle/>
            <a:p>
              <a:endParaRPr sz="1867"/>
            </a:p>
          </p:txBody>
        </p:sp>
      </p:grpSp>
      <p:sp>
        <p:nvSpPr>
          <p:cNvPr id="2749" name="Google Shape;2749;p276"/>
          <p:cNvSpPr/>
          <p:nvPr/>
        </p:nvSpPr>
        <p:spPr>
          <a:xfrm>
            <a:off x="0" y="-28660"/>
            <a:ext cx="12192000" cy="5788373"/>
          </a:xfrm>
          <a:prstGeom prst="rect">
            <a:avLst/>
          </a:prstGeom>
          <a:solidFill>
            <a:schemeClr val="lt1"/>
          </a:solidFill>
          <a:ln>
            <a:noFill/>
          </a:ln>
        </p:spPr>
        <p:txBody>
          <a:bodyPr spcFirstLastPara="1" wrap="square" lIns="91433" tIns="45700" rIns="91433" bIns="45700" anchor="ctr" anchorCtr="0">
            <a:noAutofit/>
          </a:bodyPr>
          <a:lstStyle/>
          <a:p>
            <a:pPr algn="ctr"/>
            <a:endParaRPr sz="1867">
              <a:solidFill>
                <a:schemeClr val="lt1"/>
              </a:solidFill>
              <a:latin typeface="Rockwell"/>
              <a:ea typeface="Rockwell"/>
              <a:cs typeface="Rockwell"/>
              <a:sym typeface="Rockwell"/>
            </a:endParaRPr>
          </a:p>
        </p:txBody>
      </p:sp>
      <p:cxnSp>
        <p:nvCxnSpPr>
          <p:cNvPr id="2750" name="Google Shape;2750;p276"/>
          <p:cNvCxnSpPr/>
          <p:nvPr/>
        </p:nvCxnSpPr>
        <p:spPr>
          <a:xfrm>
            <a:off x="4752263" y="1200151"/>
            <a:ext cx="0" cy="3543972"/>
          </a:xfrm>
          <a:prstGeom prst="straightConnector1">
            <a:avLst/>
          </a:prstGeom>
          <a:noFill/>
          <a:ln w="12700" cap="flat" cmpd="sng">
            <a:solidFill>
              <a:srgbClr val="EC1901"/>
            </a:solidFill>
            <a:prstDash val="solid"/>
            <a:round/>
            <a:headEnd type="none" w="sm" len="sm"/>
            <a:tailEnd type="none" w="sm" len="sm"/>
          </a:ln>
        </p:spPr>
      </p:cxnSp>
      <p:sp>
        <p:nvSpPr>
          <p:cNvPr id="2751" name="Google Shape;2751;p276"/>
          <p:cNvSpPr txBox="1">
            <a:spLocks noGrp="1"/>
          </p:cNvSpPr>
          <p:nvPr>
            <p:ph type="body" idx="1"/>
          </p:nvPr>
        </p:nvSpPr>
        <p:spPr>
          <a:xfrm>
            <a:off x="5466163" y="1235420"/>
            <a:ext cx="5976939" cy="2843560"/>
          </a:xfrm>
          <a:prstGeom prst="rect">
            <a:avLst/>
          </a:prstGeom>
          <a:noFill/>
          <a:ln>
            <a:noFill/>
          </a:ln>
        </p:spPr>
        <p:txBody>
          <a:bodyPr spcFirstLastPara="1" wrap="square" lIns="91433" tIns="45700" rIns="91433" bIns="45700" anchor="ctr" anchorCtr="0">
            <a:noAutofit/>
          </a:bodyPr>
          <a:lstStyle/>
          <a:p>
            <a:pPr marL="237061" indent="-228594">
              <a:lnSpc>
                <a:spcPct val="120000"/>
              </a:lnSpc>
              <a:buSzPts val="1300"/>
              <a:buChar char="▪"/>
            </a:pPr>
            <a:r>
              <a:rPr lang="en" sz="1600"/>
              <a:t>Accuracies Brilliant – Problem in </a:t>
            </a:r>
            <a:r>
              <a:rPr lang="en" sz="1600">
                <a:solidFill>
                  <a:srgbClr val="C00000"/>
                </a:solidFill>
              </a:rPr>
              <a:t>Data.</a:t>
            </a:r>
            <a:endParaRPr sz="1467"/>
          </a:p>
          <a:p>
            <a:pPr marL="237061" indent="-228594">
              <a:lnSpc>
                <a:spcPct val="120000"/>
              </a:lnSpc>
              <a:spcBef>
                <a:spcPts val="1067"/>
              </a:spcBef>
              <a:buSzPts val="1300"/>
              <a:buChar char="▪"/>
            </a:pPr>
            <a:r>
              <a:rPr lang="en" sz="1600"/>
              <a:t>Buses travelling on </a:t>
            </a:r>
            <a:r>
              <a:rPr lang="en" sz="1600" u="sng"/>
              <a:t>constant route.</a:t>
            </a:r>
            <a:endParaRPr sz="1467"/>
          </a:p>
          <a:p>
            <a:pPr marL="237061" indent="-228594">
              <a:lnSpc>
                <a:spcPct val="120000"/>
              </a:lnSpc>
              <a:spcBef>
                <a:spcPts val="1067"/>
              </a:spcBef>
              <a:buSzPts val="1300"/>
              <a:buChar char="▪"/>
            </a:pPr>
            <a:r>
              <a:rPr lang="en" sz="1600"/>
              <a:t>Required data from </a:t>
            </a:r>
            <a:r>
              <a:rPr lang="en" sz="1600" u="sng"/>
              <a:t>randomly moving taxis, vehicles, bikes.</a:t>
            </a:r>
            <a:endParaRPr sz="1600"/>
          </a:p>
        </p:txBody>
      </p:sp>
      <p:sp>
        <p:nvSpPr>
          <p:cNvPr id="2752" name="Google Shape;2752;p276"/>
          <p:cNvSpPr txBox="1"/>
          <p:nvPr/>
        </p:nvSpPr>
        <p:spPr>
          <a:xfrm>
            <a:off x="478791" y="1688011"/>
            <a:ext cx="3992897" cy="2967778"/>
          </a:xfrm>
          <a:prstGeom prst="rect">
            <a:avLst/>
          </a:prstGeom>
          <a:noFill/>
          <a:ln>
            <a:noFill/>
          </a:ln>
        </p:spPr>
        <p:txBody>
          <a:bodyPr spcFirstLastPara="1" wrap="square" lIns="91433" tIns="45700" rIns="91433" bIns="45700" anchor="t" anchorCtr="0">
            <a:noAutofit/>
          </a:bodyPr>
          <a:lstStyle/>
          <a:p>
            <a:pPr marL="287859" indent="-287859">
              <a:buClr>
                <a:schemeClr val="dk1"/>
              </a:buClr>
              <a:buSzPts val="1400"/>
              <a:buFont typeface="Noto Sans Symbols"/>
              <a:buChar char="▪"/>
            </a:pPr>
            <a:r>
              <a:rPr lang="en" sz="1867">
                <a:solidFill>
                  <a:schemeClr val="dk1"/>
                </a:solidFill>
                <a:latin typeface="Calibri"/>
                <a:ea typeface="Calibri"/>
                <a:cs typeface="Calibri"/>
                <a:sym typeface="Calibri"/>
              </a:rPr>
              <a:t>Low RMSE Achieved @pm2.5 level </a:t>
            </a:r>
          </a:p>
          <a:p>
            <a:pPr marL="287859" indent="-287859">
              <a:buClr>
                <a:schemeClr val="dk1"/>
              </a:buClr>
              <a:buSzPts val="1400"/>
              <a:buFont typeface="Noto Sans Symbols"/>
              <a:buChar char="▪"/>
            </a:pPr>
            <a:r>
              <a:rPr lang="en" sz="1867">
                <a:solidFill>
                  <a:schemeClr val="dk1"/>
                </a:solidFill>
                <a:latin typeface="Calibri"/>
                <a:ea typeface="Calibri"/>
                <a:cs typeface="Calibri"/>
                <a:sym typeface="Calibri"/>
              </a:rPr>
              <a:t>Training time &lt;20s (good for encryption)</a:t>
            </a:r>
          </a:p>
          <a:p>
            <a:pPr marL="287859" indent="-287859">
              <a:buClr>
                <a:schemeClr val="dk1"/>
              </a:buClr>
              <a:buSzPts val="1400"/>
              <a:buFont typeface="Noto Sans Symbols"/>
              <a:buChar char="▪"/>
            </a:pPr>
            <a:r>
              <a:rPr lang="en" sz="1867" i="1">
                <a:solidFill>
                  <a:schemeClr val="dk1"/>
                </a:solidFill>
                <a:latin typeface="Calibri"/>
                <a:ea typeface="Calibri"/>
                <a:cs typeface="Calibri"/>
                <a:sym typeface="Calibri"/>
              </a:rPr>
              <a:t>=&gt; GCNs are inherently suited for interpolation. LSTMs are best for forecasting. GCN-LSTM is best suited for spatio temporal data</a:t>
            </a:r>
          </a:p>
          <a:p>
            <a:pPr marL="287859" indent="-287859">
              <a:buClr>
                <a:schemeClr val="dk1"/>
              </a:buClr>
              <a:buSzPts val="1400"/>
              <a:buFont typeface="Noto Sans Symbols"/>
              <a:buChar char="▪"/>
            </a:pPr>
            <a:r>
              <a:rPr lang="en" sz="1867" i="1">
                <a:solidFill>
                  <a:schemeClr val="dk1"/>
                </a:solidFill>
                <a:latin typeface="Calibri"/>
                <a:ea typeface="Calibri"/>
                <a:cs typeface="Calibri"/>
                <a:sym typeface="Calibri"/>
              </a:rPr>
              <a:t>Have never been used for interpolation</a:t>
            </a:r>
            <a:endParaRPr sz="1867" i="1">
              <a:solidFill>
                <a:schemeClr val="dk1"/>
              </a:solidFill>
              <a:latin typeface="Calibri"/>
              <a:ea typeface="Calibri"/>
              <a:cs typeface="Calibri"/>
              <a:sym typeface="Calibri"/>
            </a:endParaRPr>
          </a:p>
        </p:txBody>
      </p:sp>
      <p:sp>
        <p:nvSpPr>
          <p:cNvPr id="2753" name="Google Shape;2753;p276"/>
          <p:cNvSpPr/>
          <p:nvPr/>
        </p:nvSpPr>
        <p:spPr>
          <a:xfrm>
            <a:off x="784223" y="575965"/>
            <a:ext cx="2944813" cy="538460"/>
          </a:xfrm>
          <a:custGeom>
            <a:avLst/>
            <a:gdLst/>
            <a:ahLst/>
            <a:cxnLst/>
            <a:rect l="l" t="t" r="r" b="b"/>
            <a:pathLst>
              <a:path w="2944814" h="538460" fill="none" extrusionOk="0">
                <a:moveTo>
                  <a:pt x="0" y="0"/>
                </a:moveTo>
                <a:cubicBezTo>
                  <a:pt x="142234" y="-8794"/>
                  <a:pt x="294745" y="35518"/>
                  <a:pt x="559515" y="0"/>
                </a:cubicBezTo>
                <a:cubicBezTo>
                  <a:pt x="824285" y="-35518"/>
                  <a:pt x="941094" y="46772"/>
                  <a:pt x="1177926" y="0"/>
                </a:cubicBezTo>
                <a:cubicBezTo>
                  <a:pt x="1414758" y="-46772"/>
                  <a:pt x="1577410" y="36057"/>
                  <a:pt x="1766888" y="0"/>
                </a:cubicBezTo>
                <a:cubicBezTo>
                  <a:pt x="1956366" y="-36057"/>
                  <a:pt x="2271920" y="8161"/>
                  <a:pt x="2414747" y="0"/>
                </a:cubicBezTo>
                <a:cubicBezTo>
                  <a:pt x="2557574" y="-8161"/>
                  <a:pt x="2760086" y="30925"/>
                  <a:pt x="2944814" y="0"/>
                </a:cubicBezTo>
                <a:cubicBezTo>
                  <a:pt x="2974342" y="137206"/>
                  <a:pt x="2921151" y="393620"/>
                  <a:pt x="2944814" y="538460"/>
                </a:cubicBezTo>
                <a:cubicBezTo>
                  <a:pt x="2722161" y="607972"/>
                  <a:pt x="2630703" y="520002"/>
                  <a:pt x="2355851" y="538460"/>
                </a:cubicBezTo>
                <a:cubicBezTo>
                  <a:pt x="2080999" y="556918"/>
                  <a:pt x="2030535" y="513538"/>
                  <a:pt x="1825785" y="538460"/>
                </a:cubicBezTo>
                <a:cubicBezTo>
                  <a:pt x="1621035" y="563382"/>
                  <a:pt x="1441977" y="478991"/>
                  <a:pt x="1325166" y="538460"/>
                </a:cubicBezTo>
                <a:cubicBezTo>
                  <a:pt x="1208355" y="597929"/>
                  <a:pt x="876903" y="473297"/>
                  <a:pt x="706755" y="538460"/>
                </a:cubicBezTo>
                <a:cubicBezTo>
                  <a:pt x="536607" y="603623"/>
                  <a:pt x="274160" y="459391"/>
                  <a:pt x="0" y="538460"/>
                </a:cubicBezTo>
                <a:cubicBezTo>
                  <a:pt x="-16132" y="277064"/>
                  <a:pt x="21298" y="193347"/>
                  <a:pt x="0" y="0"/>
                </a:cubicBezTo>
                <a:close/>
              </a:path>
              <a:path w="2944814" h="538460" extrusionOk="0">
                <a:moveTo>
                  <a:pt x="0" y="0"/>
                </a:moveTo>
                <a:cubicBezTo>
                  <a:pt x="154975" y="-73299"/>
                  <a:pt x="371942" y="77677"/>
                  <a:pt x="647859" y="0"/>
                </a:cubicBezTo>
                <a:cubicBezTo>
                  <a:pt x="923776" y="-77677"/>
                  <a:pt x="953683" y="20788"/>
                  <a:pt x="1148477" y="0"/>
                </a:cubicBezTo>
                <a:cubicBezTo>
                  <a:pt x="1343271" y="-20788"/>
                  <a:pt x="1519362" y="37526"/>
                  <a:pt x="1796337" y="0"/>
                </a:cubicBezTo>
                <a:cubicBezTo>
                  <a:pt x="2073312" y="-37526"/>
                  <a:pt x="2128466" y="59893"/>
                  <a:pt x="2326403" y="0"/>
                </a:cubicBezTo>
                <a:cubicBezTo>
                  <a:pt x="2524340" y="-59893"/>
                  <a:pt x="2796850" y="26251"/>
                  <a:pt x="2944814" y="0"/>
                </a:cubicBezTo>
                <a:cubicBezTo>
                  <a:pt x="2965072" y="234029"/>
                  <a:pt x="2927690" y="390478"/>
                  <a:pt x="2944814" y="538460"/>
                </a:cubicBezTo>
                <a:cubicBezTo>
                  <a:pt x="2709881" y="566996"/>
                  <a:pt x="2644317" y="538451"/>
                  <a:pt x="2414747" y="538460"/>
                </a:cubicBezTo>
                <a:cubicBezTo>
                  <a:pt x="2185177" y="538469"/>
                  <a:pt x="1979317" y="485548"/>
                  <a:pt x="1766888" y="538460"/>
                </a:cubicBezTo>
                <a:cubicBezTo>
                  <a:pt x="1554459" y="591372"/>
                  <a:pt x="1401210" y="481883"/>
                  <a:pt x="1119029" y="538460"/>
                </a:cubicBezTo>
                <a:cubicBezTo>
                  <a:pt x="836848" y="595037"/>
                  <a:pt x="497983" y="530313"/>
                  <a:pt x="0" y="538460"/>
                </a:cubicBezTo>
                <a:cubicBezTo>
                  <a:pt x="-7015" y="301681"/>
                  <a:pt x="5188" y="260931"/>
                  <a:pt x="0" y="0"/>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33" tIns="45700" rIns="91433" bIns="45700" anchor="t" anchorCtr="0">
            <a:noAutofit/>
          </a:bodyPr>
          <a:lstStyle/>
          <a:p>
            <a:r>
              <a:rPr lang="en" sz="2800">
                <a:solidFill>
                  <a:schemeClr val="lt1"/>
                </a:solidFill>
                <a:latin typeface="Rockwell"/>
                <a:ea typeface="Rockwell"/>
                <a:cs typeface="Rockwell"/>
                <a:sym typeface="Rockwell"/>
              </a:rPr>
              <a:t>Achievements</a:t>
            </a:r>
            <a:endParaRPr sz="1467"/>
          </a:p>
        </p:txBody>
      </p:sp>
      <p:pic>
        <p:nvPicPr>
          <p:cNvPr id="2754" name="Google Shape;2754;p276" descr="Thumbs up sign outline"/>
          <p:cNvPicPr preferRelativeResize="0"/>
          <p:nvPr/>
        </p:nvPicPr>
        <p:blipFill rotWithShape="1">
          <a:blip r:embed="rId3">
            <a:alphaModFix/>
          </a:blip>
          <a:srcRect/>
          <a:stretch/>
        </p:blipFill>
        <p:spPr>
          <a:xfrm>
            <a:off x="640557" y="4741140"/>
            <a:ext cx="914400" cy="914400"/>
          </a:xfrm>
          <a:prstGeom prst="rect">
            <a:avLst/>
          </a:prstGeom>
          <a:noFill/>
          <a:ln>
            <a:noFill/>
          </a:ln>
        </p:spPr>
      </p:pic>
      <p:sp>
        <p:nvSpPr>
          <p:cNvPr id="2755" name="Google Shape;2755;p276"/>
          <p:cNvSpPr txBox="1"/>
          <p:nvPr/>
        </p:nvSpPr>
        <p:spPr>
          <a:xfrm>
            <a:off x="1754505" y="5044432"/>
            <a:ext cx="2274888" cy="461665"/>
          </a:xfrm>
          <a:prstGeom prst="rect">
            <a:avLst/>
          </a:prstGeom>
          <a:noFill/>
          <a:ln>
            <a:noFill/>
          </a:ln>
        </p:spPr>
        <p:txBody>
          <a:bodyPr spcFirstLastPara="1" wrap="square" lIns="91433" tIns="45700" rIns="91433" bIns="45700" anchor="t" anchorCtr="0">
            <a:noAutofit/>
          </a:bodyPr>
          <a:lstStyle/>
          <a:p>
            <a:r>
              <a:rPr lang="en" sz="2400">
                <a:solidFill>
                  <a:schemeClr val="dk1"/>
                </a:solidFill>
                <a:latin typeface="Calibri"/>
                <a:ea typeface="Calibri"/>
                <a:cs typeface="Calibri"/>
                <a:sym typeface="Calibri"/>
              </a:rPr>
              <a:t>Looks Good!</a:t>
            </a:r>
            <a:endParaRPr sz="1467"/>
          </a:p>
        </p:txBody>
      </p:sp>
      <p:sp>
        <p:nvSpPr>
          <p:cNvPr id="2756" name="Google Shape;2756;p276"/>
          <p:cNvSpPr txBox="1"/>
          <p:nvPr/>
        </p:nvSpPr>
        <p:spPr>
          <a:xfrm>
            <a:off x="4578253" y="4718229"/>
            <a:ext cx="2422916" cy="923329"/>
          </a:xfrm>
          <a:prstGeom prst="rect">
            <a:avLst/>
          </a:prstGeom>
          <a:noFill/>
          <a:ln>
            <a:noFill/>
          </a:ln>
        </p:spPr>
        <p:txBody>
          <a:bodyPr spcFirstLastPara="1" wrap="square" lIns="91433" tIns="45700" rIns="91433" bIns="45700" anchor="t" anchorCtr="0">
            <a:noAutofit/>
          </a:bodyPr>
          <a:lstStyle/>
          <a:p>
            <a:r>
              <a:rPr lang="en" sz="5467" b="1">
                <a:solidFill>
                  <a:schemeClr val="accent1"/>
                </a:solidFill>
                <a:latin typeface="Rockwell"/>
                <a:ea typeface="Rockwell"/>
                <a:cs typeface="Rockwell"/>
                <a:sym typeface="Rockwell"/>
              </a:rPr>
              <a:t>but</a:t>
            </a:r>
            <a:endParaRPr sz="1467"/>
          </a:p>
        </p:txBody>
      </p:sp>
      <p:sp>
        <p:nvSpPr>
          <p:cNvPr id="2757" name="Google Shape;2757;p276"/>
          <p:cNvSpPr txBox="1"/>
          <p:nvPr/>
        </p:nvSpPr>
        <p:spPr>
          <a:xfrm>
            <a:off x="5821018" y="1069627"/>
            <a:ext cx="3274575" cy="584775"/>
          </a:xfrm>
          <a:prstGeom prst="rect">
            <a:avLst/>
          </a:prstGeom>
          <a:noFill/>
          <a:ln>
            <a:noFill/>
          </a:ln>
        </p:spPr>
        <p:txBody>
          <a:bodyPr spcFirstLastPara="1" wrap="square" lIns="91433" tIns="45700" rIns="91433" bIns="45700" anchor="t" anchorCtr="0">
            <a:noAutofit/>
          </a:bodyPr>
          <a:lstStyle/>
          <a:p>
            <a:r>
              <a:rPr lang="en" sz="3200">
                <a:solidFill>
                  <a:schemeClr val="dk1"/>
                </a:solidFill>
                <a:latin typeface="Rockwell"/>
                <a:ea typeface="Rockwell"/>
                <a:cs typeface="Rockwell"/>
                <a:sym typeface="Rockwell"/>
              </a:rPr>
              <a:t>Problems</a:t>
            </a:r>
            <a:endParaRPr sz="1467"/>
          </a:p>
        </p:txBody>
      </p:sp>
      <p:grpSp>
        <p:nvGrpSpPr>
          <p:cNvPr id="2758" name="Google Shape;2758;p276"/>
          <p:cNvGrpSpPr/>
          <p:nvPr/>
        </p:nvGrpSpPr>
        <p:grpSpPr>
          <a:xfrm>
            <a:off x="5974182" y="3758502"/>
            <a:ext cx="3381274" cy="1779594"/>
            <a:chOff x="7533966" y="3932575"/>
            <a:chExt cx="3381273" cy="1779594"/>
          </a:xfrm>
        </p:grpSpPr>
        <p:sp>
          <p:nvSpPr>
            <p:cNvPr id="2760" name="Google Shape;2760;p276"/>
            <p:cNvSpPr/>
            <p:nvPr/>
          </p:nvSpPr>
          <p:spPr>
            <a:xfrm>
              <a:off x="7533966" y="4113427"/>
              <a:ext cx="1255235" cy="1255426"/>
            </a:xfrm>
            <a:prstGeom prst="noSmoking">
              <a:avLst>
                <a:gd name="adj" fmla="val 18750"/>
              </a:avLst>
            </a:prstGeom>
            <a:solidFill>
              <a:schemeClr val="lt1">
                <a:alpha val="71764"/>
              </a:schemeClr>
            </a:solidFill>
            <a:ln w="12700" cap="flat" cmpd="sng">
              <a:solidFill>
                <a:schemeClr val="accent1"/>
              </a:solidFill>
              <a:prstDash val="solid"/>
              <a:round/>
              <a:headEnd type="none" w="sm" len="sm"/>
              <a:tailEnd type="none" w="sm" len="sm"/>
            </a:ln>
          </p:spPr>
          <p:txBody>
            <a:bodyPr spcFirstLastPara="1" wrap="square" lIns="91433" tIns="45700" rIns="91433" bIns="45700" anchor="ctr" anchorCtr="0">
              <a:noAutofit/>
            </a:bodyPr>
            <a:lstStyle/>
            <a:p>
              <a:pPr algn="ctr"/>
              <a:endParaRPr sz="1867">
                <a:solidFill>
                  <a:schemeClr val="dk1"/>
                </a:solidFill>
                <a:latin typeface="Rockwell"/>
                <a:ea typeface="Rockwell"/>
                <a:cs typeface="Rockwell"/>
                <a:sym typeface="Rockwell"/>
              </a:endParaRPr>
            </a:p>
          </p:txBody>
        </p:sp>
        <p:sp>
          <p:nvSpPr>
            <p:cNvPr id="2761" name="Google Shape;2761;p276"/>
            <p:cNvSpPr/>
            <p:nvPr/>
          </p:nvSpPr>
          <p:spPr>
            <a:xfrm>
              <a:off x="8430802" y="3932575"/>
              <a:ext cx="2484437" cy="1779594"/>
            </a:xfrm>
            <a:custGeom>
              <a:avLst/>
              <a:gdLst/>
              <a:ahLst/>
              <a:cxnLst/>
              <a:rect l="l" t="t" r="r" b="b"/>
              <a:pathLst>
                <a:path w="2484437" h="1779594" fill="none" extrusionOk="0">
                  <a:moveTo>
                    <a:pt x="224289" y="591962"/>
                  </a:moveTo>
                  <a:cubicBezTo>
                    <a:pt x="198496" y="500693"/>
                    <a:pt x="235997" y="355481"/>
                    <a:pt x="323379" y="284529"/>
                  </a:cubicBezTo>
                  <a:cubicBezTo>
                    <a:pt x="458344" y="156999"/>
                    <a:pt x="646320" y="93718"/>
                    <a:pt x="805429" y="214292"/>
                  </a:cubicBezTo>
                  <a:cubicBezTo>
                    <a:pt x="934472" y="58127"/>
                    <a:pt x="1096070" y="11699"/>
                    <a:pt x="1291447" y="141378"/>
                  </a:cubicBezTo>
                  <a:cubicBezTo>
                    <a:pt x="1327422" y="72102"/>
                    <a:pt x="1395789" y="9079"/>
                    <a:pt x="1480827" y="8238"/>
                  </a:cubicBezTo>
                  <a:cubicBezTo>
                    <a:pt x="1588202" y="-17294"/>
                    <a:pt x="1669099" y="16970"/>
                    <a:pt x="1715699" y="102203"/>
                  </a:cubicBezTo>
                  <a:cubicBezTo>
                    <a:pt x="1773053" y="2517"/>
                    <a:pt x="1948053" y="-40000"/>
                    <a:pt x="2039481" y="28424"/>
                  </a:cubicBezTo>
                  <a:cubicBezTo>
                    <a:pt x="2113975" y="70949"/>
                    <a:pt x="2188685" y="144331"/>
                    <a:pt x="2203672" y="229699"/>
                  </a:cubicBezTo>
                  <a:cubicBezTo>
                    <a:pt x="2315102" y="253754"/>
                    <a:pt x="2380912" y="334231"/>
                    <a:pt x="2414389" y="425042"/>
                  </a:cubicBezTo>
                  <a:cubicBezTo>
                    <a:pt x="2451996" y="498487"/>
                    <a:pt x="2429434" y="553373"/>
                    <a:pt x="2404958" y="636863"/>
                  </a:cubicBezTo>
                  <a:cubicBezTo>
                    <a:pt x="2497826" y="729539"/>
                    <a:pt x="2510892" y="856533"/>
                    <a:pt x="2473855" y="960733"/>
                  </a:cubicBezTo>
                  <a:cubicBezTo>
                    <a:pt x="2449705" y="1124122"/>
                    <a:pt x="2311590" y="1231748"/>
                    <a:pt x="2151108" y="1244232"/>
                  </a:cubicBezTo>
                  <a:cubicBezTo>
                    <a:pt x="2163447" y="1350567"/>
                    <a:pt x="2105053" y="1421973"/>
                    <a:pt x="2035570" y="1487155"/>
                  </a:cubicBezTo>
                  <a:cubicBezTo>
                    <a:pt x="1899675" y="1605147"/>
                    <a:pt x="1776040" y="1594007"/>
                    <a:pt x="1642201" y="1516568"/>
                  </a:cubicBezTo>
                  <a:cubicBezTo>
                    <a:pt x="1614361" y="1632676"/>
                    <a:pt x="1485200" y="1726419"/>
                    <a:pt x="1361091" y="1775721"/>
                  </a:cubicBezTo>
                  <a:cubicBezTo>
                    <a:pt x="1196206" y="1815938"/>
                    <a:pt x="1039269" y="1766958"/>
                    <a:pt x="947766" y="1617535"/>
                  </a:cubicBezTo>
                  <a:cubicBezTo>
                    <a:pt x="720111" y="1726446"/>
                    <a:pt x="473315" y="1655389"/>
                    <a:pt x="333788" y="1461244"/>
                  </a:cubicBezTo>
                  <a:cubicBezTo>
                    <a:pt x="229792" y="1496740"/>
                    <a:pt x="114480" y="1404411"/>
                    <a:pt x="63836" y="1287322"/>
                  </a:cubicBezTo>
                  <a:cubicBezTo>
                    <a:pt x="26625" y="1209191"/>
                    <a:pt x="60496" y="1099475"/>
                    <a:pt x="121518" y="1052555"/>
                  </a:cubicBezTo>
                  <a:cubicBezTo>
                    <a:pt x="36830" y="990795"/>
                    <a:pt x="-5515" y="888712"/>
                    <a:pt x="-288" y="811692"/>
                  </a:cubicBezTo>
                  <a:cubicBezTo>
                    <a:pt x="5322" y="698860"/>
                    <a:pt x="110581" y="602337"/>
                    <a:pt x="222161" y="597605"/>
                  </a:cubicBezTo>
                  <a:cubicBezTo>
                    <a:pt x="223042" y="595560"/>
                    <a:pt x="223821" y="593840"/>
                    <a:pt x="224289" y="591962"/>
                  </a:cubicBezTo>
                  <a:close/>
                </a:path>
                <a:path w="2484437" h="1779594" fill="none" extrusionOk="0">
                  <a:moveTo>
                    <a:pt x="269894" y="1078343"/>
                  </a:moveTo>
                  <a:cubicBezTo>
                    <a:pt x="224152" y="1072460"/>
                    <a:pt x="174900" y="1063812"/>
                    <a:pt x="124221" y="1045511"/>
                  </a:cubicBezTo>
                  <a:moveTo>
                    <a:pt x="398430" y="1437640"/>
                  </a:moveTo>
                  <a:cubicBezTo>
                    <a:pt x="382211" y="1442699"/>
                    <a:pt x="358239" y="1449445"/>
                    <a:pt x="334708" y="1453335"/>
                  </a:cubicBezTo>
                  <a:moveTo>
                    <a:pt x="947651" y="1610285"/>
                  </a:moveTo>
                  <a:cubicBezTo>
                    <a:pt x="932741" y="1590307"/>
                    <a:pt x="920877" y="1562407"/>
                    <a:pt x="909234" y="1538607"/>
                  </a:cubicBezTo>
                  <a:moveTo>
                    <a:pt x="1657844" y="1431543"/>
                  </a:moveTo>
                  <a:cubicBezTo>
                    <a:pt x="1657368" y="1458305"/>
                    <a:pt x="1650039" y="1479777"/>
                    <a:pt x="1642488" y="1510183"/>
                  </a:cubicBezTo>
                  <a:moveTo>
                    <a:pt x="1962762" y="945574"/>
                  </a:moveTo>
                  <a:cubicBezTo>
                    <a:pt x="2052177" y="1003117"/>
                    <a:pt x="2158241" y="1123749"/>
                    <a:pt x="2149728" y="1239536"/>
                  </a:cubicBezTo>
                  <a:moveTo>
                    <a:pt x="2403807" y="632497"/>
                  </a:moveTo>
                  <a:cubicBezTo>
                    <a:pt x="2381866" y="682931"/>
                    <a:pt x="2359831" y="711625"/>
                    <a:pt x="2320533" y="742733"/>
                  </a:cubicBezTo>
                  <a:moveTo>
                    <a:pt x="2204017" y="223520"/>
                  </a:moveTo>
                  <a:cubicBezTo>
                    <a:pt x="2207921" y="238919"/>
                    <a:pt x="2211161" y="259220"/>
                    <a:pt x="2208388" y="275589"/>
                  </a:cubicBezTo>
                  <a:moveTo>
                    <a:pt x="1672279" y="162799"/>
                  </a:moveTo>
                  <a:cubicBezTo>
                    <a:pt x="1686382" y="133706"/>
                    <a:pt x="1701486" y="115075"/>
                    <a:pt x="1714951" y="96394"/>
                  </a:cubicBezTo>
                  <a:moveTo>
                    <a:pt x="1273331" y="194437"/>
                  </a:moveTo>
                  <a:cubicBezTo>
                    <a:pt x="1278784" y="174764"/>
                    <a:pt x="1285083" y="160008"/>
                    <a:pt x="1293977" y="137177"/>
                  </a:cubicBezTo>
                  <a:moveTo>
                    <a:pt x="805141" y="213880"/>
                  </a:moveTo>
                  <a:cubicBezTo>
                    <a:pt x="831586" y="229106"/>
                    <a:pt x="858083" y="247982"/>
                    <a:pt x="879904" y="269410"/>
                  </a:cubicBezTo>
                  <a:moveTo>
                    <a:pt x="237344" y="650416"/>
                  </a:moveTo>
                  <a:cubicBezTo>
                    <a:pt x="231393" y="630141"/>
                    <a:pt x="228620" y="610637"/>
                    <a:pt x="224289" y="591962"/>
                  </a:cubicBezTo>
                </a:path>
                <a:path w="2484437" h="1779594" extrusionOk="0">
                  <a:moveTo>
                    <a:pt x="224289" y="591962"/>
                  </a:moveTo>
                  <a:cubicBezTo>
                    <a:pt x="192754" y="470363"/>
                    <a:pt x="228677" y="373639"/>
                    <a:pt x="323379" y="284529"/>
                  </a:cubicBezTo>
                  <a:cubicBezTo>
                    <a:pt x="457566" y="155684"/>
                    <a:pt x="623446" y="125057"/>
                    <a:pt x="805429" y="214292"/>
                  </a:cubicBezTo>
                  <a:cubicBezTo>
                    <a:pt x="884800" y="53893"/>
                    <a:pt x="1144060" y="7516"/>
                    <a:pt x="1291447" y="141378"/>
                  </a:cubicBezTo>
                  <a:cubicBezTo>
                    <a:pt x="1319775" y="64660"/>
                    <a:pt x="1404246" y="21982"/>
                    <a:pt x="1480827" y="8238"/>
                  </a:cubicBezTo>
                  <a:cubicBezTo>
                    <a:pt x="1578257" y="-3314"/>
                    <a:pt x="1667787" y="16935"/>
                    <a:pt x="1715699" y="102203"/>
                  </a:cubicBezTo>
                  <a:cubicBezTo>
                    <a:pt x="1774856" y="7886"/>
                    <a:pt x="1910916" y="-4141"/>
                    <a:pt x="2039481" y="28424"/>
                  </a:cubicBezTo>
                  <a:cubicBezTo>
                    <a:pt x="2123141" y="42415"/>
                    <a:pt x="2178898" y="151470"/>
                    <a:pt x="2203672" y="229699"/>
                  </a:cubicBezTo>
                  <a:cubicBezTo>
                    <a:pt x="2310114" y="260101"/>
                    <a:pt x="2404001" y="334718"/>
                    <a:pt x="2414389" y="425042"/>
                  </a:cubicBezTo>
                  <a:cubicBezTo>
                    <a:pt x="2426597" y="492603"/>
                    <a:pt x="2437593" y="572320"/>
                    <a:pt x="2404958" y="636863"/>
                  </a:cubicBezTo>
                  <a:cubicBezTo>
                    <a:pt x="2492366" y="751055"/>
                    <a:pt x="2503977" y="859968"/>
                    <a:pt x="2473855" y="960733"/>
                  </a:cubicBezTo>
                  <a:cubicBezTo>
                    <a:pt x="2449521" y="1132221"/>
                    <a:pt x="2318897" y="1236035"/>
                    <a:pt x="2151108" y="1244232"/>
                  </a:cubicBezTo>
                  <a:cubicBezTo>
                    <a:pt x="2158396" y="1330584"/>
                    <a:pt x="2111517" y="1410608"/>
                    <a:pt x="2035570" y="1487155"/>
                  </a:cubicBezTo>
                  <a:cubicBezTo>
                    <a:pt x="1906139" y="1582932"/>
                    <a:pt x="1749260" y="1580301"/>
                    <a:pt x="1642201" y="1516568"/>
                  </a:cubicBezTo>
                  <a:cubicBezTo>
                    <a:pt x="1598818" y="1645388"/>
                    <a:pt x="1486703" y="1726958"/>
                    <a:pt x="1361091" y="1775721"/>
                  </a:cubicBezTo>
                  <a:cubicBezTo>
                    <a:pt x="1205502" y="1779642"/>
                    <a:pt x="1029063" y="1754930"/>
                    <a:pt x="947766" y="1617535"/>
                  </a:cubicBezTo>
                  <a:cubicBezTo>
                    <a:pt x="724331" y="1761147"/>
                    <a:pt x="483716" y="1691890"/>
                    <a:pt x="333788" y="1461244"/>
                  </a:cubicBezTo>
                  <a:cubicBezTo>
                    <a:pt x="210968" y="1504690"/>
                    <a:pt x="109454" y="1394833"/>
                    <a:pt x="63836" y="1287322"/>
                  </a:cubicBezTo>
                  <a:cubicBezTo>
                    <a:pt x="27660" y="1222726"/>
                    <a:pt x="44197" y="1116312"/>
                    <a:pt x="121518" y="1052555"/>
                  </a:cubicBezTo>
                  <a:cubicBezTo>
                    <a:pt x="40634" y="1013218"/>
                    <a:pt x="-20848" y="913156"/>
                    <a:pt x="-288" y="811692"/>
                  </a:cubicBezTo>
                  <a:cubicBezTo>
                    <a:pt x="14856" y="691843"/>
                    <a:pt x="80063" y="607830"/>
                    <a:pt x="222161" y="597605"/>
                  </a:cubicBezTo>
                  <a:cubicBezTo>
                    <a:pt x="223152" y="595970"/>
                    <a:pt x="223506" y="594137"/>
                    <a:pt x="224289" y="591962"/>
                  </a:cubicBezTo>
                  <a:close/>
                </a:path>
                <a:path w="2484437" h="1779594" fill="none" extrusionOk="0">
                  <a:moveTo>
                    <a:pt x="269894" y="1078343"/>
                  </a:moveTo>
                  <a:cubicBezTo>
                    <a:pt x="219510" y="1080457"/>
                    <a:pt x="171150" y="1059747"/>
                    <a:pt x="124221" y="1045511"/>
                  </a:cubicBezTo>
                  <a:moveTo>
                    <a:pt x="398430" y="1437640"/>
                  </a:moveTo>
                  <a:cubicBezTo>
                    <a:pt x="376959" y="1450828"/>
                    <a:pt x="354977" y="1449164"/>
                    <a:pt x="334708" y="1453335"/>
                  </a:cubicBezTo>
                  <a:moveTo>
                    <a:pt x="947651" y="1610285"/>
                  </a:moveTo>
                  <a:cubicBezTo>
                    <a:pt x="935510" y="1590381"/>
                    <a:pt x="918135" y="1564135"/>
                    <a:pt x="909234" y="1538607"/>
                  </a:cubicBezTo>
                  <a:moveTo>
                    <a:pt x="1657844" y="1431543"/>
                  </a:moveTo>
                  <a:cubicBezTo>
                    <a:pt x="1652806" y="1459177"/>
                    <a:pt x="1650361" y="1481371"/>
                    <a:pt x="1642488" y="1510183"/>
                  </a:cubicBezTo>
                  <a:moveTo>
                    <a:pt x="1962762" y="945574"/>
                  </a:moveTo>
                  <a:cubicBezTo>
                    <a:pt x="2049090" y="1011009"/>
                    <a:pt x="2150074" y="1125062"/>
                    <a:pt x="2149728" y="1239536"/>
                  </a:cubicBezTo>
                  <a:moveTo>
                    <a:pt x="2403807" y="632497"/>
                  </a:moveTo>
                  <a:cubicBezTo>
                    <a:pt x="2381218" y="671592"/>
                    <a:pt x="2366971" y="713679"/>
                    <a:pt x="2320533" y="742733"/>
                  </a:cubicBezTo>
                  <a:moveTo>
                    <a:pt x="2204017" y="223520"/>
                  </a:moveTo>
                  <a:cubicBezTo>
                    <a:pt x="2204874" y="240478"/>
                    <a:pt x="2206686" y="258994"/>
                    <a:pt x="2208388" y="275589"/>
                  </a:cubicBezTo>
                  <a:moveTo>
                    <a:pt x="1672279" y="162799"/>
                  </a:moveTo>
                  <a:cubicBezTo>
                    <a:pt x="1679410" y="134430"/>
                    <a:pt x="1697774" y="112540"/>
                    <a:pt x="1714951" y="96394"/>
                  </a:cubicBezTo>
                  <a:moveTo>
                    <a:pt x="1273331" y="194437"/>
                  </a:moveTo>
                  <a:cubicBezTo>
                    <a:pt x="1276188" y="176863"/>
                    <a:pt x="1283809" y="157613"/>
                    <a:pt x="1293977" y="137177"/>
                  </a:cubicBezTo>
                  <a:moveTo>
                    <a:pt x="805141" y="213880"/>
                  </a:moveTo>
                  <a:cubicBezTo>
                    <a:pt x="827946" y="230412"/>
                    <a:pt x="858940" y="252365"/>
                    <a:pt x="879904" y="269410"/>
                  </a:cubicBezTo>
                  <a:moveTo>
                    <a:pt x="237344" y="650416"/>
                  </a:moveTo>
                  <a:cubicBezTo>
                    <a:pt x="226868" y="630512"/>
                    <a:pt x="227012" y="610812"/>
                    <a:pt x="224289" y="591962"/>
                  </a:cubicBezTo>
                </a:path>
              </a:pathLst>
            </a:custGeom>
            <a:solidFill>
              <a:schemeClr val="accent1"/>
            </a:solidFill>
            <a:ln w="15875" cap="flat" cmpd="sng">
              <a:solidFill>
                <a:srgbClr val="AB1200"/>
              </a:solidFill>
              <a:prstDash val="solid"/>
              <a:round/>
              <a:headEnd type="none" w="sm" len="sm"/>
              <a:tailEnd type="none" w="sm" len="sm"/>
            </a:ln>
          </p:spPr>
          <p:txBody>
            <a:bodyPr spcFirstLastPara="1" wrap="square" lIns="91433" tIns="45700" rIns="91433" bIns="45700" anchor="ctr" anchorCtr="0">
              <a:noAutofit/>
            </a:bodyPr>
            <a:lstStyle/>
            <a:p>
              <a:pPr algn="ctr"/>
              <a:r>
                <a:rPr lang="en" sz="2400">
                  <a:solidFill>
                    <a:schemeClr val="lt1"/>
                  </a:solidFill>
                  <a:latin typeface="Rockwell"/>
                  <a:ea typeface="Rockwell"/>
                  <a:cs typeface="Rockwell"/>
                  <a:sym typeface="Rockwell"/>
                </a:rPr>
                <a:t>Inference lacks reliability</a:t>
              </a:r>
              <a:endParaRPr sz="1467"/>
            </a:p>
          </p:txBody>
        </p:sp>
      </p:grpSp>
      <p:sp>
        <p:nvSpPr>
          <p:cNvPr id="2762" name="Google Shape;2762;p276"/>
          <p:cNvSpPr/>
          <p:nvPr/>
        </p:nvSpPr>
        <p:spPr>
          <a:xfrm rot="-1397823">
            <a:off x="4894346" y="2904152"/>
            <a:ext cx="765173" cy="1640401"/>
          </a:xfrm>
          <a:prstGeom prst="curvedRightArrow">
            <a:avLst>
              <a:gd name="adj1" fmla="val 25000"/>
              <a:gd name="adj2" fmla="val 50000"/>
              <a:gd name="adj3" fmla="val 25000"/>
            </a:avLst>
          </a:prstGeom>
          <a:solidFill>
            <a:schemeClr val="accent1"/>
          </a:solidFill>
          <a:ln w="15875" cap="flat" cmpd="sng">
            <a:solidFill>
              <a:srgbClr val="AB1200"/>
            </a:solidFill>
            <a:prstDash val="solid"/>
            <a:round/>
            <a:headEnd type="none" w="sm" len="sm"/>
            <a:tailEnd type="none" w="sm" len="sm"/>
          </a:ln>
        </p:spPr>
        <p:txBody>
          <a:bodyPr spcFirstLastPara="1" wrap="square" lIns="91433" tIns="45700" rIns="91433" bIns="45700" anchor="ctr" anchorCtr="0">
            <a:noAutofit/>
          </a:bodyPr>
          <a:lstStyle/>
          <a:p>
            <a:pPr algn="ctr"/>
            <a:endParaRPr sz="1867">
              <a:solidFill>
                <a:schemeClr val="dk1"/>
              </a:solidFill>
              <a:latin typeface="Rockwell"/>
              <a:ea typeface="Rockwell"/>
              <a:cs typeface="Rockwell"/>
              <a:sym typeface="Rockwell"/>
            </a:endParaRPr>
          </a:p>
        </p:txBody>
      </p:sp>
      <p:pic>
        <p:nvPicPr>
          <p:cNvPr id="2763" name="Google Shape;2763;p276"/>
          <p:cNvPicPr preferRelativeResize="0"/>
          <p:nvPr/>
        </p:nvPicPr>
        <p:blipFill rotWithShape="1">
          <a:blip r:embed="rId4">
            <a:alphaModFix/>
          </a:blip>
          <a:srcRect/>
          <a:stretch/>
        </p:blipFill>
        <p:spPr>
          <a:xfrm>
            <a:off x="8989230" y="419335"/>
            <a:ext cx="3011468" cy="1439853"/>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2000" advTm="61658"/>
    </mc:Choice>
    <mc:Fallback xmlns="">
      <p:transition spd="slow" advTm="61658"/>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836"/>
        <p:cNvGrpSpPr/>
        <p:nvPr/>
      </p:nvGrpSpPr>
      <p:grpSpPr>
        <a:xfrm>
          <a:off x="0" y="0"/>
          <a:ext cx="0" cy="0"/>
          <a:chOff x="0" y="0"/>
          <a:chExt cx="0" cy="0"/>
        </a:xfrm>
      </p:grpSpPr>
      <p:sp>
        <p:nvSpPr>
          <p:cNvPr id="2891" name="Google Shape;2891;p282"/>
          <p:cNvSpPr/>
          <p:nvPr/>
        </p:nvSpPr>
        <p:spPr>
          <a:xfrm>
            <a:off x="3280405" y="991879"/>
            <a:ext cx="6270265" cy="2391076"/>
          </a:xfrm>
          <a:prstGeom prst="rect">
            <a:avLst/>
          </a:prstGeom>
          <a:solidFill>
            <a:schemeClr val="lt1"/>
          </a:solidFill>
          <a:ln>
            <a:noFill/>
          </a:ln>
        </p:spPr>
        <p:txBody>
          <a:bodyPr spcFirstLastPara="1" wrap="square" lIns="91433" tIns="45700" rIns="91433" bIns="45700" anchor="ctr" anchorCtr="0">
            <a:noAutofit/>
          </a:bodyPr>
          <a:lstStyle/>
          <a:p>
            <a:pPr algn="ctr"/>
            <a:endParaRPr sz="1867">
              <a:solidFill>
                <a:schemeClr val="lt1"/>
              </a:solidFill>
              <a:latin typeface="Rockwell"/>
              <a:ea typeface="Rockwell"/>
              <a:cs typeface="Rockwell"/>
              <a:sym typeface="Rockwell"/>
            </a:endParaRPr>
          </a:p>
        </p:txBody>
      </p:sp>
      <p:pic>
        <p:nvPicPr>
          <p:cNvPr id="2893" name="Google Shape;2893;p282" descr="Neural Network Icon Royalty Free Cliparts, Vectors, And Stock Illustration.  Image 96272869."/>
          <p:cNvPicPr preferRelativeResize="0"/>
          <p:nvPr/>
        </p:nvPicPr>
        <p:blipFill rotWithShape="1">
          <a:blip r:embed="rId3">
            <a:alphaModFix/>
          </a:blip>
          <a:srcRect/>
          <a:stretch/>
        </p:blipFill>
        <p:spPr>
          <a:xfrm>
            <a:off x="3385281" y="4787434"/>
            <a:ext cx="1362456" cy="1362456"/>
          </a:xfrm>
          <a:prstGeom prst="rect">
            <a:avLst/>
          </a:prstGeom>
          <a:noFill/>
          <a:ln>
            <a:noFill/>
          </a:ln>
        </p:spPr>
      </p:pic>
      <p:pic>
        <p:nvPicPr>
          <p:cNvPr id="2894" name="Google Shape;2894;p282" descr="Which came first the dataset or the algorithm? | Hacker Noon"/>
          <p:cNvPicPr preferRelativeResize="0"/>
          <p:nvPr/>
        </p:nvPicPr>
        <p:blipFill rotWithShape="1">
          <a:blip r:embed="rId4">
            <a:alphaModFix/>
          </a:blip>
          <a:srcRect/>
          <a:stretch/>
        </p:blipFill>
        <p:spPr>
          <a:xfrm>
            <a:off x="1442353" y="4861404"/>
            <a:ext cx="1362456" cy="762975"/>
          </a:xfrm>
          <a:prstGeom prst="rect">
            <a:avLst/>
          </a:prstGeom>
          <a:noFill/>
          <a:ln>
            <a:noFill/>
          </a:ln>
        </p:spPr>
      </p:pic>
      <p:sp>
        <p:nvSpPr>
          <p:cNvPr id="2895" name="Google Shape;2895;p282"/>
          <p:cNvSpPr txBox="1">
            <a:spLocks noGrp="1"/>
          </p:cNvSpPr>
          <p:nvPr>
            <p:ph type="subTitle" idx="1"/>
          </p:nvPr>
        </p:nvSpPr>
        <p:spPr>
          <a:xfrm>
            <a:off x="5507704" y="4041207"/>
            <a:ext cx="6412477" cy="2720156"/>
          </a:xfrm>
          <a:prstGeom prst="rect">
            <a:avLst/>
          </a:prstGeom>
          <a:noFill/>
          <a:ln>
            <a:noFill/>
          </a:ln>
        </p:spPr>
        <p:txBody>
          <a:bodyPr spcFirstLastPara="1" wrap="square" lIns="91433" tIns="45700" rIns="91433" bIns="45700" anchor="ctr" anchorCtr="0">
            <a:noAutofit/>
          </a:bodyPr>
          <a:lstStyle/>
          <a:p>
            <a:pPr marL="287655" indent="-219710">
              <a:lnSpc>
                <a:spcPct val="110000"/>
              </a:lnSpc>
              <a:spcBef>
                <a:spcPts val="1067"/>
              </a:spcBef>
              <a:buSzPts val="1200"/>
              <a:buFont typeface="Noto Sans Symbols"/>
              <a:buChar char="▪"/>
            </a:pPr>
            <a:r>
              <a:rPr lang="en" sz="1600" b="1">
                <a:solidFill>
                  <a:srgbClr val="980000"/>
                </a:solidFill>
              </a:rPr>
              <a:t>Model</a:t>
            </a:r>
            <a:r>
              <a:rPr lang="en" sz="1600">
                <a:solidFill>
                  <a:schemeClr val="dk1"/>
                </a:solidFill>
              </a:rPr>
              <a:t> Enhancements – GAT( Graph Attention Networks)</a:t>
            </a:r>
          </a:p>
          <a:p>
            <a:pPr marL="287655" indent="-219710">
              <a:lnSpc>
                <a:spcPct val="110000"/>
              </a:lnSpc>
              <a:spcBef>
                <a:spcPts val="1067"/>
              </a:spcBef>
              <a:buSzPts val="1200"/>
              <a:buFont typeface="Noto Sans Symbols"/>
              <a:buChar char="▪"/>
            </a:pPr>
            <a:r>
              <a:rPr lang="en" sz="1600">
                <a:solidFill>
                  <a:schemeClr val="dk1"/>
                </a:solidFill>
              </a:rPr>
              <a:t>Use data from other factors like – metorologial data</a:t>
            </a:r>
          </a:p>
          <a:p>
            <a:pPr marL="287655" indent="-219710">
              <a:lnSpc>
                <a:spcPct val="110000"/>
              </a:lnSpc>
              <a:spcBef>
                <a:spcPts val="1067"/>
              </a:spcBef>
              <a:buSzPts val="1200"/>
              <a:buFont typeface="Noto Sans Symbols"/>
              <a:buChar char="▪"/>
            </a:pPr>
            <a:r>
              <a:rPr lang="en" sz="1600">
                <a:solidFill>
                  <a:schemeClr val="dk1"/>
                </a:solidFill>
              </a:rPr>
              <a:t>Perform Interpolation as well as forecasting of pollution values</a:t>
            </a:r>
          </a:p>
          <a:p>
            <a:pPr marL="287655" indent="-219710">
              <a:lnSpc>
                <a:spcPct val="110000"/>
              </a:lnSpc>
              <a:spcBef>
                <a:spcPts val="1067"/>
              </a:spcBef>
              <a:buSzPts val="1200"/>
              <a:buFont typeface="Noto Sans Symbols"/>
              <a:buChar char="▪"/>
            </a:pPr>
            <a:r>
              <a:rPr lang="en" sz="1600">
                <a:solidFill>
                  <a:schemeClr val="dk1"/>
                </a:solidFill>
              </a:rPr>
              <a:t>Transferibility of model with limited training requirements.</a:t>
            </a:r>
          </a:p>
          <a:p>
            <a:pPr marL="287655" indent="-219710">
              <a:lnSpc>
                <a:spcPct val="110000"/>
              </a:lnSpc>
              <a:spcBef>
                <a:spcPts val="1067"/>
              </a:spcBef>
              <a:buSzPts val="1200"/>
              <a:buFont typeface="Noto Sans Symbols"/>
              <a:buChar char="▪"/>
            </a:pPr>
            <a:r>
              <a:rPr lang="en" sz="1600">
                <a:solidFill>
                  <a:schemeClr val="dk1"/>
                </a:solidFill>
              </a:rPr>
              <a:t>Modifying/Increasing </a:t>
            </a:r>
            <a:r>
              <a:rPr lang="en" sz="1600" b="1">
                <a:solidFill>
                  <a:srgbClr val="FF0000"/>
                </a:solidFill>
              </a:rPr>
              <a:t>Data</a:t>
            </a:r>
            <a:r>
              <a:rPr lang="en" sz="1600">
                <a:solidFill>
                  <a:schemeClr val="dk1"/>
                </a:solidFill>
              </a:rPr>
              <a:t> to more randomized vehicles!!</a:t>
            </a:r>
            <a:endParaRPr lang="en-US" sz="1600">
              <a:solidFill>
                <a:schemeClr val="dk1"/>
              </a:solidFill>
            </a:endParaRPr>
          </a:p>
        </p:txBody>
      </p:sp>
      <p:sp>
        <p:nvSpPr>
          <p:cNvPr id="2897" name="Google Shape;2897;p282"/>
          <p:cNvSpPr txBox="1"/>
          <p:nvPr/>
        </p:nvSpPr>
        <p:spPr>
          <a:xfrm>
            <a:off x="1696381" y="4231416"/>
            <a:ext cx="854400" cy="376400"/>
          </a:xfrm>
          <a:prstGeom prst="rect">
            <a:avLst/>
          </a:prstGeom>
          <a:noFill/>
          <a:ln>
            <a:noFill/>
          </a:ln>
        </p:spPr>
        <p:txBody>
          <a:bodyPr spcFirstLastPara="1" wrap="square" lIns="91433" tIns="45700" rIns="91433" bIns="45700" anchor="t" anchorCtr="0">
            <a:noAutofit/>
          </a:bodyPr>
          <a:lstStyle/>
          <a:p>
            <a:r>
              <a:rPr lang="en" sz="1867">
                <a:solidFill>
                  <a:schemeClr val="dk1"/>
                </a:solidFill>
                <a:latin typeface="Rockwell"/>
                <a:ea typeface="Rockwell"/>
                <a:cs typeface="Rockwell"/>
                <a:sym typeface="Rockwell"/>
              </a:rPr>
              <a:t>Data</a:t>
            </a:r>
            <a:endParaRPr sz="1467"/>
          </a:p>
        </p:txBody>
      </p:sp>
      <p:sp>
        <p:nvSpPr>
          <p:cNvPr id="2899" name="Google Shape;2899;p282"/>
          <p:cNvSpPr txBox="1"/>
          <p:nvPr/>
        </p:nvSpPr>
        <p:spPr>
          <a:xfrm>
            <a:off x="3442572" y="4096451"/>
            <a:ext cx="1305165" cy="646331"/>
          </a:xfrm>
          <a:prstGeom prst="rect">
            <a:avLst/>
          </a:prstGeom>
          <a:noFill/>
          <a:ln>
            <a:noFill/>
          </a:ln>
        </p:spPr>
        <p:txBody>
          <a:bodyPr spcFirstLastPara="1" wrap="square" lIns="91433" tIns="45700" rIns="91433" bIns="45700" anchor="t" anchorCtr="0">
            <a:noAutofit/>
          </a:bodyPr>
          <a:lstStyle/>
          <a:p>
            <a:r>
              <a:rPr lang="en" sz="1867">
                <a:solidFill>
                  <a:schemeClr val="dk1"/>
                </a:solidFill>
                <a:latin typeface="Rockwell"/>
                <a:ea typeface="Rockwell"/>
                <a:cs typeface="Rockwell"/>
                <a:sym typeface="Rockwell"/>
              </a:rPr>
              <a:t>Enhanced </a:t>
            </a:r>
            <a:endParaRPr sz="1467"/>
          </a:p>
          <a:p>
            <a:r>
              <a:rPr lang="en" sz="1867">
                <a:solidFill>
                  <a:schemeClr val="dk1"/>
                </a:solidFill>
                <a:latin typeface="Rockwell"/>
                <a:ea typeface="Rockwell"/>
                <a:cs typeface="Rockwell"/>
                <a:sym typeface="Rockwell"/>
              </a:rPr>
              <a:t>models</a:t>
            </a:r>
            <a:endParaRPr sz="1467"/>
          </a:p>
        </p:txBody>
      </p:sp>
      <p:pic>
        <p:nvPicPr>
          <p:cNvPr id="69" name="Picture 68">
            <a:extLst>
              <a:ext uri="{FF2B5EF4-FFF2-40B4-BE49-F238E27FC236}">
                <a16:creationId xmlns:a16="http://schemas.microsoft.com/office/drawing/2014/main" id="{15CC49B3-AC2D-4F56-AB1A-960DB1B41523}"/>
              </a:ext>
            </a:extLst>
          </p:cNvPr>
          <p:cNvPicPr>
            <a:picLocks noChangeAspect="1"/>
          </p:cNvPicPr>
          <p:nvPr/>
        </p:nvPicPr>
        <p:blipFill>
          <a:blip r:embed="rId5"/>
          <a:stretch>
            <a:fillRect/>
          </a:stretch>
        </p:blipFill>
        <p:spPr>
          <a:xfrm>
            <a:off x="5503907" y="1090269"/>
            <a:ext cx="4761570" cy="2801124"/>
          </a:xfrm>
          <a:prstGeom prst="rect">
            <a:avLst/>
          </a:prstGeom>
        </p:spPr>
      </p:pic>
      <p:pic>
        <p:nvPicPr>
          <p:cNvPr id="70" name="Picture 69">
            <a:extLst>
              <a:ext uri="{FF2B5EF4-FFF2-40B4-BE49-F238E27FC236}">
                <a16:creationId xmlns:a16="http://schemas.microsoft.com/office/drawing/2014/main" id="{70A5550B-B8FA-40B8-976D-80B50EDF0DD1}"/>
              </a:ext>
            </a:extLst>
          </p:cNvPr>
          <p:cNvPicPr>
            <a:picLocks noChangeAspect="1"/>
          </p:cNvPicPr>
          <p:nvPr/>
        </p:nvPicPr>
        <p:blipFill>
          <a:blip r:embed="rId6"/>
          <a:stretch>
            <a:fillRect/>
          </a:stretch>
        </p:blipFill>
        <p:spPr>
          <a:xfrm>
            <a:off x="988174" y="1279547"/>
            <a:ext cx="2357039" cy="2427750"/>
          </a:xfrm>
          <a:prstGeom prst="rect">
            <a:avLst/>
          </a:prstGeom>
        </p:spPr>
      </p:pic>
      <p:pic>
        <p:nvPicPr>
          <p:cNvPr id="71" name="Picture 70">
            <a:extLst>
              <a:ext uri="{FF2B5EF4-FFF2-40B4-BE49-F238E27FC236}">
                <a16:creationId xmlns:a16="http://schemas.microsoft.com/office/drawing/2014/main" id="{6B6D8811-9908-4F4A-9E59-79CE2FB3A8CF}"/>
              </a:ext>
            </a:extLst>
          </p:cNvPr>
          <p:cNvPicPr>
            <a:picLocks noChangeAspect="1"/>
          </p:cNvPicPr>
          <p:nvPr/>
        </p:nvPicPr>
        <p:blipFill>
          <a:blip r:embed="rId7"/>
          <a:stretch>
            <a:fillRect/>
          </a:stretch>
        </p:blipFill>
        <p:spPr>
          <a:xfrm>
            <a:off x="3817875" y="2065172"/>
            <a:ext cx="1114425" cy="1066800"/>
          </a:xfrm>
          <a:prstGeom prst="rect">
            <a:avLst/>
          </a:prstGeom>
        </p:spPr>
      </p:pic>
      <p:sp>
        <p:nvSpPr>
          <p:cNvPr id="73" name="Google Shape;223;g1113f4fa40d_0_73">
            <a:extLst>
              <a:ext uri="{FF2B5EF4-FFF2-40B4-BE49-F238E27FC236}">
                <a16:creationId xmlns:a16="http://schemas.microsoft.com/office/drawing/2014/main" id="{A668DA75-37AE-4BF9-9A41-26DC75FFB552}"/>
              </a:ext>
            </a:extLst>
          </p:cNvPr>
          <p:cNvSpPr txBox="1"/>
          <p:nvPr/>
        </p:nvSpPr>
        <p:spPr>
          <a:xfrm>
            <a:off x="314724" y="361734"/>
            <a:ext cx="11797706" cy="457115"/>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None/>
            </a:pPr>
            <a:r>
              <a:rPr lang="en-IN" sz="4000" b="0" i="0" u="none" strike="noStrike" cap="none">
                <a:solidFill>
                  <a:srgbClr val="000000"/>
                </a:solidFill>
                <a:latin typeface="+mj-lt"/>
                <a:ea typeface="Calibri"/>
                <a:cs typeface="Calibri"/>
                <a:sym typeface="Calibri"/>
              </a:rPr>
              <a:t>Roads Ahead</a:t>
            </a:r>
            <a:endParaRPr sz="1600" b="0" i="0" u="none" strike="noStrike" cap="none">
              <a:solidFill>
                <a:srgbClr val="000000"/>
              </a:solidFill>
              <a:latin typeface="+mj-lt"/>
              <a:ea typeface="Calibri"/>
              <a:cs typeface="Calibri"/>
              <a:sym typeface="Calibri"/>
            </a:endParaRPr>
          </a:p>
        </p:txBody>
      </p:sp>
    </p:spTree>
  </p:cSld>
  <p:clrMapOvr>
    <a:masterClrMapping/>
  </p:clrMapOvr>
  <mc:AlternateContent xmlns:mc="http://schemas.openxmlformats.org/markup-compatibility/2006" xmlns:p14="http://schemas.microsoft.com/office/powerpoint/2010/main">
    <mc:Choice Requires="p14">
      <p:transition spd="slow" p14:dur="2000" advTm="43709"/>
    </mc:Choice>
    <mc:Fallback xmlns="">
      <p:transition spd="slow" advTm="43709"/>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051"/>
        <p:cNvGrpSpPr/>
        <p:nvPr/>
      </p:nvGrpSpPr>
      <p:grpSpPr>
        <a:xfrm>
          <a:off x="0" y="0"/>
          <a:ext cx="0" cy="0"/>
          <a:chOff x="0" y="0"/>
          <a:chExt cx="0" cy="0"/>
        </a:xfrm>
      </p:grpSpPr>
      <p:sp>
        <p:nvSpPr>
          <p:cNvPr id="4052" name="Google Shape;4052;p434"/>
          <p:cNvSpPr txBox="1">
            <a:spLocks noGrp="1"/>
          </p:cNvSpPr>
          <p:nvPr>
            <p:ph type="title"/>
          </p:nvPr>
        </p:nvSpPr>
        <p:spPr>
          <a:xfrm>
            <a:off x="641000" y="2353267"/>
            <a:ext cx="10962800" cy="1210000"/>
          </a:xfrm>
          <a:prstGeom prst="rect">
            <a:avLst/>
          </a:prstGeom>
        </p:spPr>
        <p:txBody>
          <a:bodyPr spcFirstLastPara="1" wrap="square" lIns="121900" tIns="121900" rIns="121900" bIns="121900" anchor="b" anchorCtr="0">
            <a:normAutofit fontScale="90000"/>
          </a:bodyPr>
          <a:lstStyle/>
          <a:p>
            <a:r>
              <a:rPr lang="en"/>
              <a:t>Thank You!</a:t>
            </a:r>
            <a:endParaRPr/>
          </a:p>
        </p:txBody>
      </p:sp>
    </p:spTree>
  </p:cSld>
  <p:clrMapOvr>
    <a:masterClrMapping/>
  </p:clrMapOvr>
  <mc:AlternateContent xmlns:mc="http://schemas.openxmlformats.org/markup-compatibility/2006" xmlns:p14="http://schemas.microsoft.com/office/powerpoint/2010/main">
    <mc:Choice Requires="p14">
      <p:transition spd="slow" p14:dur="2000" advTm="3301"/>
    </mc:Choice>
    <mc:Fallback xmlns="">
      <p:transition spd="slow" advTm="3301"/>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983855" y="1401519"/>
            <a:ext cx="9417920" cy="4582529"/>
          </a:xfrm>
          <a:prstGeom prst="rect">
            <a:avLst/>
          </a:prstGeom>
          <a:blipFill>
            <a:blip r:embed="rId3" cstate="print"/>
            <a:stretch>
              <a:fillRect/>
            </a:stretch>
          </a:blipFill>
        </p:spPr>
        <p:txBody>
          <a:bodyPr wrap="square" lIns="0" tIns="0" rIns="0" bIns="0" rtlCol="0"/>
          <a:lstStyle/>
          <a:p>
            <a:endParaRPr sz="1867"/>
          </a:p>
        </p:txBody>
      </p:sp>
      <p:sp>
        <p:nvSpPr>
          <p:cNvPr id="3" name="object 3"/>
          <p:cNvSpPr txBox="1">
            <a:spLocks noGrp="1"/>
          </p:cNvSpPr>
          <p:nvPr>
            <p:ph type="title"/>
          </p:nvPr>
        </p:nvSpPr>
        <p:spPr>
          <a:xfrm>
            <a:off x="450291" y="243010"/>
            <a:ext cx="4837326" cy="661720"/>
          </a:xfrm>
          <a:prstGeom prst="rect">
            <a:avLst/>
          </a:prstGeom>
        </p:spPr>
        <p:txBody>
          <a:bodyPr spcFirstLastPara="1" vert="horz" wrap="square" lIns="0" tIns="20320" rIns="0" bIns="0" rtlCol="0" anchor="ctr" anchorCtr="0">
            <a:spAutoFit/>
          </a:bodyPr>
          <a:lstStyle/>
          <a:p>
            <a:pPr marL="16933">
              <a:spcBef>
                <a:spcPts val="160"/>
              </a:spcBef>
            </a:pPr>
            <a:r>
              <a:rPr sz="4000" spc="7">
                <a:latin typeface="+mj-lt"/>
                <a:cs typeface="Calibri" panose="020F0502020204030204" pitchFamily="34" charset="0"/>
              </a:rPr>
              <a:t>Problem</a:t>
            </a:r>
            <a:r>
              <a:rPr sz="4000" spc="-60">
                <a:latin typeface="+mj-lt"/>
                <a:cs typeface="Calibri" panose="020F0502020204030204" pitchFamily="34" charset="0"/>
              </a:rPr>
              <a:t> </a:t>
            </a:r>
            <a:r>
              <a:rPr sz="4000">
                <a:latin typeface="+mj-lt"/>
                <a:cs typeface="Calibri" panose="020F0502020204030204" pitchFamily="34" charset="0"/>
              </a:rPr>
              <a:t>Description</a:t>
            </a:r>
          </a:p>
        </p:txBody>
      </p:sp>
    </p:spTree>
  </p:cSld>
  <p:clrMapOvr>
    <a:masterClrMapping/>
  </p:clrMapOvr>
  <mc:AlternateContent xmlns:mc="http://schemas.openxmlformats.org/markup-compatibility/2006" xmlns:p14="http://schemas.microsoft.com/office/powerpoint/2010/main">
    <mc:Choice Requires="p14">
      <p:transition spd="slow" p14:dur="2000" advTm="41782"/>
    </mc:Choice>
    <mc:Fallback xmlns="">
      <p:transition spd="slow" advTm="41782"/>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73"/>
        <p:cNvGrpSpPr/>
        <p:nvPr/>
      </p:nvGrpSpPr>
      <p:grpSpPr>
        <a:xfrm>
          <a:off x="0" y="0"/>
          <a:ext cx="0" cy="0"/>
          <a:chOff x="0" y="0"/>
          <a:chExt cx="0" cy="0"/>
        </a:xfrm>
      </p:grpSpPr>
      <p:sp>
        <p:nvSpPr>
          <p:cNvPr id="2498" name="Google Shape;2498;p270"/>
          <p:cNvSpPr txBox="1">
            <a:spLocks noGrp="1"/>
          </p:cNvSpPr>
          <p:nvPr>
            <p:ph type="title"/>
          </p:nvPr>
        </p:nvSpPr>
        <p:spPr>
          <a:xfrm>
            <a:off x="240747" y="125812"/>
            <a:ext cx="11600778" cy="1009124"/>
          </a:xfrm>
          <a:prstGeom prst="rect">
            <a:avLst/>
          </a:prstGeom>
          <a:noFill/>
          <a:ln>
            <a:noFill/>
          </a:ln>
        </p:spPr>
        <p:txBody>
          <a:bodyPr spcFirstLastPara="1" wrap="square" lIns="228600" tIns="228600" rIns="228600" bIns="228600" anchor="t" anchorCtr="0">
            <a:noAutofit/>
          </a:bodyPr>
          <a:lstStyle/>
          <a:p>
            <a:pPr>
              <a:lnSpc>
                <a:spcPct val="85000"/>
              </a:lnSpc>
              <a:buClr>
                <a:schemeClr val="accent1"/>
              </a:buClr>
              <a:buSzPts val="2700"/>
            </a:pPr>
            <a:r>
              <a:rPr lang="en" sz="4000">
                <a:solidFill>
                  <a:schemeClr val="tx1"/>
                </a:solidFill>
                <a:latin typeface="+mj-lt"/>
                <a:cs typeface="Calibri" panose="020F0502020204030204" pitchFamily="34" charset="0"/>
              </a:rPr>
              <a:t>Estimating pollution values at unknown locations</a:t>
            </a:r>
          </a:p>
        </p:txBody>
      </p:sp>
      <p:grpSp>
        <p:nvGrpSpPr>
          <p:cNvPr id="2501" name="Google Shape;2501;p270"/>
          <p:cNvGrpSpPr/>
          <p:nvPr/>
        </p:nvGrpSpPr>
        <p:grpSpPr>
          <a:xfrm>
            <a:off x="6184191" y="2569121"/>
            <a:ext cx="5355139" cy="3974641"/>
            <a:chOff x="6528986" y="2532201"/>
            <a:chExt cx="5109131" cy="2689604"/>
          </a:xfrm>
        </p:grpSpPr>
        <p:pic>
          <p:nvPicPr>
            <p:cNvPr id="2502" name="Google Shape;2502;p270" descr="Bus animation | Bus cartoon, Motion design animation, Animation"/>
            <p:cNvPicPr preferRelativeResize="0"/>
            <p:nvPr/>
          </p:nvPicPr>
          <p:blipFill rotWithShape="1">
            <a:blip r:embed="rId3">
              <a:alphaModFix/>
            </a:blip>
            <a:srcRect/>
            <a:stretch/>
          </p:blipFill>
          <p:spPr>
            <a:xfrm>
              <a:off x="6528986" y="2621310"/>
              <a:ext cx="1665034" cy="1248776"/>
            </a:xfrm>
            <a:prstGeom prst="rect">
              <a:avLst/>
            </a:prstGeom>
            <a:noFill/>
            <a:ln>
              <a:noFill/>
            </a:ln>
          </p:spPr>
        </p:pic>
        <p:pic>
          <p:nvPicPr>
            <p:cNvPr id="2503" name="Google Shape;2503;p270" descr="Free clip art &quot;Wireless sensor&quot; by b.gaultier"/>
            <p:cNvPicPr preferRelativeResize="0"/>
            <p:nvPr/>
          </p:nvPicPr>
          <p:blipFill rotWithShape="1">
            <a:blip r:embed="rId4">
              <a:alphaModFix/>
            </a:blip>
            <a:srcRect/>
            <a:stretch/>
          </p:blipFill>
          <p:spPr>
            <a:xfrm flipH="1">
              <a:off x="8613863" y="2741427"/>
              <a:ext cx="1177418" cy="746188"/>
            </a:xfrm>
            <a:prstGeom prst="rect">
              <a:avLst/>
            </a:prstGeom>
            <a:noFill/>
            <a:ln>
              <a:noFill/>
            </a:ln>
          </p:spPr>
        </p:pic>
        <p:sp>
          <p:nvSpPr>
            <p:cNvPr id="2504" name="Google Shape;2504;p270"/>
            <p:cNvSpPr/>
            <p:nvPr/>
          </p:nvSpPr>
          <p:spPr>
            <a:xfrm>
              <a:off x="8194020" y="3162224"/>
              <a:ext cx="262277" cy="266776"/>
            </a:xfrm>
            <a:prstGeom prst="plus">
              <a:avLst>
                <a:gd name="adj" fmla="val 42062"/>
              </a:avLst>
            </a:prstGeom>
            <a:solidFill>
              <a:schemeClr val="accent1"/>
            </a:solidFill>
            <a:ln w="15875" cap="flat" cmpd="sng">
              <a:solidFill>
                <a:srgbClr val="AB1200"/>
              </a:solidFill>
              <a:prstDash val="solid"/>
              <a:round/>
              <a:headEnd type="none" w="sm" len="sm"/>
              <a:tailEnd type="none" w="sm" len="sm"/>
            </a:ln>
          </p:spPr>
          <p:txBody>
            <a:bodyPr spcFirstLastPara="1" wrap="square" lIns="91433" tIns="45700" rIns="91433" bIns="45700" anchor="ctr" anchorCtr="0">
              <a:noAutofit/>
            </a:bodyPr>
            <a:lstStyle/>
            <a:p>
              <a:pPr algn="ctr"/>
              <a:endParaRPr sz="1867">
                <a:solidFill>
                  <a:schemeClr val="lt1"/>
                </a:solidFill>
                <a:latin typeface="Rockwell"/>
                <a:ea typeface="Rockwell"/>
                <a:cs typeface="Rockwell"/>
                <a:sym typeface="Rockwell"/>
              </a:endParaRPr>
            </a:p>
          </p:txBody>
        </p:sp>
        <p:sp>
          <p:nvSpPr>
            <p:cNvPr id="2505" name="Google Shape;2505;p270"/>
            <p:cNvSpPr/>
            <p:nvPr/>
          </p:nvSpPr>
          <p:spPr>
            <a:xfrm>
              <a:off x="9817708" y="3162224"/>
              <a:ext cx="262277" cy="266776"/>
            </a:xfrm>
            <a:prstGeom prst="plus">
              <a:avLst>
                <a:gd name="adj" fmla="val 42062"/>
              </a:avLst>
            </a:prstGeom>
            <a:solidFill>
              <a:schemeClr val="accent1"/>
            </a:solidFill>
            <a:ln w="15875" cap="flat" cmpd="sng">
              <a:solidFill>
                <a:srgbClr val="AB1200"/>
              </a:solidFill>
              <a:prstDash val="solid"/>
              <a:round/>
              <a:headEnd type="none" w="sm" len="sm"/>
              <a:tailEnd type="none" w="sm" len="sm"/>
            </a:ln>
          </p:spPr>
          <p:txBody>
            <a:bodyPr spcFirstLastPara="1" wrap="square" lIns="91433" tIns="45700" rIns="91433" bIns="45700" anchor="ctr" anchorCtr="0">
              <a:noAutofit/>
            </a:bodyPr>
            <a:lstStyle/>
            <a:p>
              <a:pPr algn="ctr"/>
              <a:endParaRPr sz="1867">
                <a:solidFill>
                  <a:schemeClr val="lt1"/>
                </a:solidFill>
                <a:latin typeface="Rockwell"/>
                <a:ea typeface="Rockwell"/>
                <a:cs typeface="Rockwell"/>
                <a:sym typeface="Rockwell"/>
              </a:endParaRPr>
            </a:p>
          </p:txBody>
        </p:sp>
        <p:pic>
          <p:nvPicPr>
            <p:cNvPr id="2506" name="Google Shape;2506;p270" descr="Expand Icon Stock Vector Illustration And Royalty Free Expand Icon Clipart"/>
            <p:cNvPicPr preferRelativeResize="0"/>
            <p:nvPr/>
          </p:nvPicPr>
          <p:blipFill rotWithShape="1">
            <a:blip r:embed="rId5">
              <a:alphaModFix/>
            </a:blip>
            <a:srcRect/>
            <a:stretch/>
          </p:blipFill>
          <p:spPr>
            <a:xfrm>
              <a:off x="10211124" y="2532201"/>
              <a:ext cx="1426993" cy="1426993"/>
            </a:xfrm>
            <a:prstGeom prst="rect">
              <a:avLst/>
            </a:prstGeom>
            <a:noFill/>
            <a:ln>
              <a:noFill/>
            </a:ln>
          </p:spPr>
        </p:pic>
        <p:sp>
          <p:nvSpPr>
            <p:cNvPr id="2507" name="Google Shape;2507;p270"/>
            <p:cNvSpPr txBox="1"/>
            <p:nvPr/>
          </p:nvSpPr>
          <p:spPr>
            <a:xfrm>
              <a:off x="6569547" y="3859578"/>
              <a:ext cx="4921480" cy="306512"/>
            </a:xfrm>
            <a:prstGeom prst="rect">
              <a:avLst/>
            </a:prstGeom>
            <a:noFill/>
            <a:ln>
              <a:noFill/>
            </a:ln>
          </p:spPr>
          <p:txBody>
            <a:bodyPr spcFirstLastPara="1" wrap="square" lIns="91433" tIns="45700" rIns="91433" bIns="45700" anchor="t" anchorCtr="0">
              <a:noAutofit/>
            </a:bodyPr>
            <a:lstStyle/>
            <a:p>
              <a:r>
                <a:rPr lang="en" sz="1800">
                  <a:solidFill>
                    <a:schemeClr val="dk1"/>
                  </a:solidFill>
                  <a:latin typeface="Rockwell"/>
                  <a:ea typeface="Rockwell"/>
                  <a:cs typeface="Rockwell"/>
                  <a:sym typeface="Rockwell"/>
                </a:rPr>
                <a:t>Local Buses		 Equipped sensors	</a:t>
              </a:r>
              <a:endParaRPr sz="2000"/>
            </a:p>
          </p:txBody>
        </p:sp>
        <p:grpSp>
          <p:nvGrpSpPr>
            <p:cNvPr id="2508" name="Google Shape;2508;p270"/>
            <p:cNvGrpSpPr/>
            <p:nvPr/>
          </p:nvGrpSpPr>
          <p:grpSpPr>
            <a:xfrm>
              <a:off x="6662122" y="4590070"/>
              <a:ext cx="959461" cy="602661"/>
              <a:chOff x="0" y="0"/>
              <a:chExt cx="959461" cy="602661"/>
            </a:xfrm>
          </p:grpSpPr>
          <p:sp>
            <p:nvSpPr>
              <p:cNvPr id="2509" name="Google Shape;2509;p270"/>
              <p:cNvSpPr/>
              <p:nvPr/>
            </p:nvSpPr>
            <p:spPr>
              <a:xfrm>
                <a:off x="0" y="0"/>
                <a:ext cx="959461" cy="602661"/>
              </a:xfrm>
              <a:prstGeom prst="roundRect">
                <a:avLst>
                  <a:gd name="adj" fmla="val 10000"/>
                </a:avLst>
              </a:prstGeom>
              <a:solidFill>
                <a:srgbClr val="F81B00"/>
              </a:solidFill>
              <a:ln w="15875" cap="flat" cmpd="sng">
                <a:solidFill>
                  <a:schemeClr val="lt1"/>
                </a:solidFill>
                <a:prstDash val="solid"/>
                <a:round/>
                <a:headEnd type="none" w="sm" len="sm"/>
                <a:tailEnd type="none" w="sm" len="sm"/>
              </a:ln>
            </p:spPr>
            <p:txBody>
              <a:bodyPr spcFirstLastPara="1" wrap="square" lIns="91433" tIns="91433" rIns="91433" bIns="91433" anchor="ctr" anchorCtr="0">
                <a:noAutofit/>
              </a:bodyPr>
              <a:lstStyle/>
              <a:p>
                <a:endParaRPr sz="1867"/>
              </a:p>
            </p:txBody>
          </p:sp>
          <p:sp>
            <p:nvSpPr>
              <p:cNvPr id="2510" name="Google Shape;2510;p270"/>
              <p:cNvSpPr txBox="1"/>
              <p:nvPr/>
            </p:nvSpPr>
            <p:spPr>
              <a:xfrm>
                <a:off x="17651" y="17651"/>
                <a:ext cx="924159" cy="567359"/>
              </a:xfrm>
              <a:prstGeom prst="rect">
                <a:avLst/>
              </a:prstGeom>
              <a:noFill/>
              <a:ln>
                <a:noFill/>
              </a:ln>
            </p:spPr>
            <p:txBody>
              <a:bodyPr spcFirstLastPara="1" wrap="square" lIns="60967" tIns="60967" rIns="60967" bIns="60967" anchor="ctr" anchorCtr="0">
                <a:noAutofit/>
              </a:bodyPr>
              <a:lstStyle/>
              <a:p>
                <a:pPr algn="ctr">
                  <a:lnSpc>
                    <a:spcPct val="90000"/>
                  </a:lnSpc>
                  <a:buClr>
                    <a:schemeClr val="lt1"/>
                  </a:buClr>
                  <a:buSzPts val="1200"/>
                </a:pPr>
                <a:r>
                  <a:rPr lang="en" sz="1600">
                    <a:solidFill>
                      <a:schemeClr val="lt1"/>
                    </a:solidFill>
                    <a:latin typeface="Rockwell"/>
                    <a:ea typeface="Rockwell"/>
                    <a:cs typeface="Rockwell"/>
                    <a:sym typeface="Rockwell"/>
                  </a:rPr>
                  <a:t>Partial Data</a:t>
                </a:r>
                <a:endParaRPr sz="1467"/>
              </a:p>
            </p:txBody>
          </p:sp>
        </p:grpSp>
        <p:grpSp>
          <p:nvGrpSpPr>
            <p:cNvPr id="2511" name="Google Shape;2511;p270"/>
            <p:cNvGrpSpPr/>
            <p:nvPr/>
          </p:nvGrpSpPr>
          <p:grpSpPr>
            <a:xfrm>
              <a:off x="7788243" y="4607175"/>
              <a:ext cx="2027833" cy="511817"/>
              <a:chOff x="-85531" y="93320"/>
              <a:chExt cx="2027833" cy="511817"/>
            </a:xfrm>
          </p:grpSpPr>
          <p:sp>
            <p:nvSpPr>
              <p:cNvPr id="2512" name="Google Shape;2512;p270"/>
              <p:cNvSpPr/>
              <p:nvPr/>
            </p:nvSpPr>
            <p:spPr>
              <a:xfrm>
                <a:off x="0" y="356545"/>
                <a:ext cx="1655271" cy="248592"/>
              </a:xfrm>
              <a:prstGeom prst="notchedRightArrow">
                <a:avLst>
                  <a:gd name="adj1" fmla="val 50000"/>
                  <a:gd name="adj2" fmla="val 50000"/>
                </a:avLst>
              </a:prstGeom>
              <a:solidFill>
                <a:srgbClr val="FBCBCA"/>
              </a:solidFill>
              <a:ln>
                <a:noFill/>
              </a:ln>
            </p:spPr>
            <p:txBody>
              <a:bodyPr spcFirstLastPara="1" wrap="square" lIns="91433" tIns="91433" rIns="91433" bIns="91433" anchor="ctr" anchorCtr="0">
                <a:noAutofit/>
              </a:bodyPr>
              <a:lstStyle/>
              <a:p>
                <a:endParaRPr sz="1867"/>
              </a:p>
            </p:txBody>
          </p:sp>
          <p:sp>
            <p:nvSpPr>
              <p:cNvPr id="2513" name="Google Shape;2513;p270"/>
              <p:cNvSpPr/>
              <p:nvPr/>
            </p:nvSpPr>
            <p:spPr>
              <a:xfrm>
                <a:off x="18981" y="93320"/>
                <a:ext cx="1489508" cy="225129"/>
              </a:xfrm>
              <a:prstGeom prst="rect">
                <a:avLst/>
              </a:prstGeom>
              <a:noFill/>
              <a:ln>
                <a:noFill/>
              </a:ln>
            </p:spPr>
            <p:txBody>
              <a:bodyPr spcFirstLastPara="1" wrap="square" lIns="91433" tIns="91433" rIns="91433" bIns="91433" anchor="ctr" anchorCtr="0">
                <a:noAutofit/>
              </a:bodyPr>
              <a:lstStyle/>
              <a:p>
                <a:endParaRPr sz="1867"/>
              </a:p>
            </p:txBody>
          </p:sp>
          <p:sp>
            <p:nvSpPr>
              <p:cNvPr id="2514" name="Google Shape;2514;p270"/>
              <p:cNvSpPr txBox="1"/>
              <p:nvPr/>
            </p:nvSpPr>
            <p:spPr>
              <a:xfrm>
                <a:off x="-85531" y="197044"/>
                <a:ext cx="2027833" cy="149201"/>
              </a:xfrm>
              <a:prstGeom prst="rect">
                <a:avLst/>
              </a:prstGeom>
              <a:noFill/>
              <a:ln>
                <a:noFill/>
              </a:ln>
            </p:spPr>
            <p:txBody>
              <a:bodyPr spcFirstLastPara="1" wrap="square" lIns="99567" tIns="99567" rIns="99567" bIns="99567" anchor="b" anchorCtr="0">
                <a:noAutofit/>
              </a:bodyPr>
              <a:lstStyle/>
              <a:p>
                <a:pPr algn="ctr">
                  <a:lnSpc>
                    <a:spcPct val="90000"/>
                  </a:lnSpc>
                  <a:buClr>
                    <a:schemeClr val="dk1"/>
                  </a:buClr>
                  <a:buSzPts val="1100"/>
                </a:pPr>
                <a:r>
                  <a:rPr lang="en" sz="1467">
                    <a:solidFill>
                      <a:schemeClr val="dk1"/>
                    </a:solidFill>
                    <a:latin typeface="Rockwell"/>
                    <a:ea typeface="Rockwell"/>
                    <a:cs typeface="Rockwell"/>
                    <a:sym typeface="Rockwell"/>
                  </a:rPr>
                  <a:t>Interpolation</a:t>
                </a:r>
                <a:endParaRPr sz="933">
                  <a:solidFill>
                    <a:schemeClr val="dk1"/>
                  </a:solidFill>
                  <a:latin typeface="Rockwell"/>
                  <a:ea typeface="Rockwell"/>
                  <a:cs typeface="Rockwell"/>
                  <a:sym typeface="Rockwell"/>
                </a:endParaRPr>
              </a:p>
            </p:txBody>
          </p:sp>
          <p:sp>
            <p:nvSpPr>
              <p:cNvPr id="2515" name="Google Shape;2515;p270"/>
              <p:cNvSpPr/>
              <p:nvPr/>
            </p:nvSpPr>
            <p:spPr>
              <a:xfrm>
                <a:off x="713797" y="273800"/>
                <a:ext cx="62148" cy="62148"/>
              </a:xfrm>
              <a:prstGeom prst="ellipse">
                <a:avLst/>
              </a:prstGeom>
              <a:solidFill>
                <a:srgbClr val="F81B00"/>
              </a:solidFill>
              <a:ln w="15875" cap="flat" cmpd="sng">
                <a:solidFill>
                  <a:schemeClr val="lt1"/>
                </a:solidFill>
                <a:prstDash val="solid"/>
                <a:round/>
                <a:headEnd type="none" w="sm" len="sm"/>
                <a:tailEnd type="none" w="sm" len="sm"/>
              </a:ln>
            </p:spPr>
            <p:txBody>
              <a:bodyPr spcFirstLastPara="1" wrap="square" lIns="91433" tIns="91433" rIns="91433" bIns="91433" anchor="ctr" anchorCtr="0">
                <a:noAutofit/>
              </a:bodyPr>
              <a:lstStyle/>
              <a:p>
                <a:endParaRPr sz="1867"/>
              </a:p>
            </p:txBody>
          </p:sp>
        </p:grpSp>
        <p:grpSp>
          <p:nvGrpSpPr>
            <p:cNvPr id="2516" name="Google Shape;2516;p270"/>
            <p:cNvGrpSpPr/>
            <p:nvPr/>
          </p:nvGrpSpPr>
          <p:grpSpPr>
            <a:xfrm>
              <a:off x="9982736" y="4600326"/>
              <a:ext cx="1330968" cy="621479"/>
              <a:chOff x="0" y="0"/>
              <a:chExt cx="1330968" cy="621479"/>
            </a:xfrm>
          </p:grpSpPr>
          <p:sp>
            <p:nvSpPr>
              <p:cNvPr id="2517" name="Google Shape;2517;p270"/>
              <p:cNvSpPr/>
              <p:nvPr/>
            </p:nvSpPr>
            <p:spPr>
              <a:xfrm>
                <a:off x="0" y="0"/>
                <a:ext cx="1330968" cy="621479"/>
              </a:xfrm>
              <a:prstGeom prst="roundRect">
                <a:avLst>
                  <a:gd name="adj" fmla="val 10000"/>
                </a:avLst>
              </a:prstGeom>
              <a:solidFill>
                <a:srgbClr val="F81B00"/>
              </a:solidFill>
              <a:ln w="15875" cap="flat" cmpd="sng">
                <a:solidFill>
                  <a:schemeClr val="lt1"/>
                </a:solidFill>
                <a:prstDash val="solid"/>
                <a:round/>
                <a:headEnd type="none" w="sm" len="sm"/>
                <a:tailEnd type="none" w="sm" len="sm"/>
              </a:ln>
            </p:spPr>
            <p:txBody>
              <a:bodyPr spcFirstLastPara="1" wrap="square" lIns="91433" tIns="91433" rIns="91433" bIns="91433" anchor="ctr" anchorCtr="0">
                <a:noAutofit/>
              </a:bodyPr>
              <a:lstStyle/>
              <a:p>
                <a:endParaRPr sz="1867"/>
              </a:p>
            </p:txBody>
          </p:sp>
          <p:sp>
            <p:nvSpPr>
              <p:cNvPr id="2518" name="Google Shape;2518;p270"/>
              <p:cNvSpPr txBox="1"/>
              <p:nvPr/>
            </p:nvSpPr>
            <p:spPr>
              <a:xfrm>
                <a:off x="18202" y="18202"/>
                <a:ext cx="1294564" cy="585075"/>
              </a:xfrm>
              <a:prstGeom prst="rect">
                <a:avLst/>
              </a:prstGeom>
              <a:noFill/>
              <a:ln>
                <a:noFill/>
              </a:ln>
            </p:spPr>
            <p:txBody>
              <a:bodyPr spcFirstLastPara="1" wrap="square" lIns="60967" tIns="60967" rIns="60967" bIns="60967" anchor="ctr" anchorCtr="0">
                <a:noAutofit/>
              </a:bodyPr>
              <a:lstStyle/>
              <a:p>
                <a:pPr algn="ctr">
                  <a:lnSpc>
                    <a:spcPct val="90000"/>
                  </a:lnSpc>
                  <a:buClr>
                    <a:schemeClr val="lt1"/>
                  </a:buClr>
                  <a:buSzPts val="1200"/>
                </a:pPr>
                <a:r>
                  <a:rPr lang="en" sz="1600">
                    <a:solidFill>
                      <a:schemeClr val="lt1"/>
                    </a:solidFill>
                    <a:latin typeface="Rockwell"/>
                    <a:ea typeface="Rockwell"/>
                    <a:cs typeface="Rockwell"/>
                    <a:sym typeface="Rockwell"/>
                  </a:rPr>
                  <a:t>Complete Data</a:t>
                </a:r>
                <a:endParaRPr sz="1467"/>
              </a:p>
            </p:txBody>
          </p:sp>
        </p:grpSp>
      </p:grpSp>
      <p:pic>
        <p:nvPicPr>
          <p:cNvPr id="53" name="Google Shape;61;g1113f4fa40d_0_90">
            <a:extLst>
              <a:ext uri="{FF2B5EF4-FFF2-40B4-BE49-F238E27FC236}">
                <a16:creationId xmlns:a16="http://schemas.microsoft.com/office/drawing/2014/main" id="{8FDB4716-6863-4758-8E0C-2A038A9588B6}"/>
              </a:ext>
            </a:extLst>
          </p:cNvPr>
          <p:cNvPicPr preferRelativeResize="0"/>
          <p:nvPr/>
        </p:nvPicPr>
        <p:blipFill>
          <a:blip r:embed="rId6">
            <a:alphaModFix/>
          </a:blip>
          <a:stretch>
            <a:fillRect/>
          </a:stretch>
        </p:blipFill>
        <p:spPr>
          <a:xfrm>
            <a:off x="350475" y="1074019"/>
            <a:ext cx="5614822" cy="5469745"/>
          </a:xfrm>
          <a:prstGeom prst="rect">
            <a:avLst/>
          </a:prstGeom>
          <a:noFill/>
          <a:ln>
            <a:noFill/>
          </a:ln>
        </p:spPr>
      </p:pic>
      <p:sp>
        <p:nvSpPr>
          <p:cNvPr id="56" name="Google Shape;2548;p270">
            <a:extLst>
              <a:ext uri="{FF2B5EF4-FFF2-40B4-BE49-F238E27FC236}">
                <a16:creationId xmlns:a16="http://schemas.microsoft.com/office/drawing/2014/main" id="{89413A79-646A-4B7C-AAA6-A5ACEEC93E26}"/>
              </a:ext>
            </a:extLst>
          </p:cNvPr>
          <p:cNvSpPr txBox="1"/>
          <p:nvPr/>
        </p:nvSpPr>
        <p:spPr>
          <a:xfrm>
            <a:off x="6284744" y="1922791"/>
            <a:ext cx="3699436" cy="646331"/>
          </a:xfrm>
          <a:prstGeom prst="rect">
            <a:avLst/>
          </a:prstGeom>
          <a:noFill/>
          <a:ln>
            <a:noFill/>
          </a:ln>
        </p:spPr>
        <p:txBody>
          <a:bodyPr spcFirstLastPara="1" wrap="square" lIns="91433" tIns="45700" rIns="91433" bIns="45700" anchor="t" anchorCtr="0">
            <a:noAutofit/>
          </a:bodyPr>
          <a:lstStyle/>
          <a:p>
            <a:r>
              <a:rPr lang="en" sz="1867">
                <a:solidFill>
                  <a:schemeClr val="dk1"/>
                </a:solidFill>
                <a:latin typeface="Rockwell"/>
                <a:ea typeface="Rockwell"/>
                <a:cs typeface="Rockwell"/>
                <a:sym typeface="Rockwell"/>
              </a:rPr>
              <a:t>- Interpolate pollution values based on values of neighbours.</a:t>
            </a:r>
            <a:endParaRPr sz="1467"/>
          </a:p>
        </p:txBody>
      </p:sp>
      <p:sp>
        <p:nvSpPr>
          <p:cNvPr id="57" name="Google Shape;2549;p270">
            <a:extLst>
              <a:ext uri="{FF2B5EF4-FFF2-40B4-BE49-F238E27FC236}">
                <a16:creationId xmlns:a16="http://schemas.microsoft.com/office/drawing/2014/main" id="{91BB5BE4-97CD-44F9-A376-FD73337CC311}"/>
              </a:ext>
            </a:extLst>
          </p:cNvPr>
          <p:cNvSpPr txBox="1"/>
          <p:nvPr/>
        </p:nvSpPr>
        <p:spPr>
          <a:xfrm>
            <a:off x="6284744" y="1123584"/>
            <a:ext cx="3741561" cy="961976"/>
          </a:xfrm>
          <a:prstGeom prst="rect">
            <a:avLst/>
          </a:prstGeom>
          <a:noFill/>
          <a:ln>
            <a:noFill/>
          </a:ln>
        </p:spPr>
        <p:txBody>
          <a:bodyPr spcFirstLastPara="1" wrap="square" lIns="91433" tIns="45700" rIns="91433" bIns="45700" anchor="t" anchorCtr="0">
            <a:noAutofit/>
          </a:bodyPr>
          <a:lstStyle/>
          <a:p>
            <a:r>
              <a:rPr lang="en" sz="1867">
                <a:solidFill>
                  <a:schemeClr val="dk1"/>
                </a:solidFill>
                <a:latin typeface="Rockwell"/>
                <a:ea typeface="Rockwell"/>
                <a:cs typeface="Rockwell"/>
                <a:sym typeface="Rockwell"/>
              </a:rPr>
              <a:t>How to measure </a:t>
            </a:r>
            <a:r>
              <a:rPr lang="en" sz="1867" b="1">
                <a:solidFill>
                  <a:srgbClr val="FF0000"/>
                </a:solidFill>
                <a:latin typeface="Rockwell"/>
                <a:ea typeface="Rockwell"/>
                <a:cs typeface="Rockwell"/>
                <a:sym typeface="Rockwell"/>
              </a:rPr>
              <a:t>Pollution</a:t>
            </a:r>
            <a:r>
              <a:rPr lang="en" sz="1867">
                <a:solidFill>
                  <a:schemeClr val="dk1"/>
                </a:solidFill>
                <a:latin typeface="Rockwell"/>
                <a:ea typeface="Rockwell"/>
                <a:cs typeface="Rockwell"/>
                <a:sym typeface="Rockwell"/>
              </a:rPr>
              <a:t> Effectively in almost real time?</a:t>
            </a:r>
            <a:endParaRPr sz="1467"/>
          </a:p>
          <a:p>
            <a:endParaRPr sz="1867">
              <a:solidFill>
                <a:schemeClr val="dk1"/>
              </a:solidFill>
              <a:latin typeface="Rockwell"/>
              <a:ea typeface="Rockwell"/>
              <a:cs typeface="Rockwell"/>
              <a:sym typeface="Rockwell"/>
            </a:endParaRPr>
          </a:p>
        </p:txBody>
      </p:sp>
      <p:pic>
        <p:nvPicPr>
          <p:cNvPr id="24" name="Google Shape;61;g1113f4fa40d_0_90">
            <a:extLst>
              <a:ext uri="{FF2B5EF4-FFF2-40B4-BE49-F238E27FC236}">
                <a16:creationId xmlns:a16="http://schemas.microsoft.com/office/drawing/2014/main" id="{AB0EF57F-A1BF-4B30-BD68-01656F1063CD}"/>
              </a:ext>
            </a:extLst>
          </p:cNvPr>
          <p:cNvPicPr preferRelativeResize="0"/>
          <p:nvPr/>
        </p:nvPicPr>
        <p:blipFill>
          <a:blip r:embed="rId6">
            <a:alphaModFix/>
          </a:blip>
          <a:stretch>
            <a:fillRect/>
          </a:stretch>
        </p:blipFill>
        <p:spPr>
          <a:xfrm>
            <a:off x="350475" y="1074017"/>
            <a:ext cx="5614822" cy="5469745"/>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2000" advTm="56968"/>
    </mc:Choice>
    <mc:Fallback xmlns="">
      <p:transition spd="slow" advTm="56968"/>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53723-80B6-4ED9-8A71-3611C1828AFD}"/>
              </a:ext>
            </a:extLst>
          </p:cNvPr>
          <p:cNvSpPr>
            <a:spLocks noGrp="1"/>
          </p:cNvSpPr>
          <p:nvPr>
            <p:ph type="title"/>
          </p:nvPr>
        </p:nvSpPr>
        <p:spPr>
          <a:xfrm>
            <a:off x="520028" y="154261"/>
            <a:ext cx="8604094" cy="879409"/>
          </a:xfrm>
        </p:spPr>
        <p:txBody>
          <a:bodyPr/>
          <a:lstStyle/>
          <a:p>
            <a:r>
              <a:rPr lang="en-IN" sz="4000" err="1"/>
              <a:t>Spatio</a:t>
            </a:r>
            <a:r>
              <a:rPr lang="en-IN" sz="4000"/>
              <a:t>-temporal dataset</a:t>
            </a:r>
            <a:endParaRPr lang="en-CA" sz="4000"/>
          </a:p>
        </p:txBody>
      </p:sp>
      <p:pic>
        <p:nvPicPr>
          <p:cNvPr id="4" name="Google Shape;2563;p271">
            <a:extLst>
              <a:ext uri="{FF2B5EF4-FFF2-40B4-BE49-F238E27FC236}">
                <a16:creationId xmlns:a16="http://schemas.microsoft.com/office/drawing/2014/main" id="{51BE3E86-0F08-4BE9-8460-3D9D9900BD68}"/>
              </a:ext>
            </a:extLst>
          </p:cNvPr>
          <p:cNvPicPr preferRelativeResize="0"/>
          <p:nvPr/>
        </p:nvPicPr>
        <p:blipFill>
          <a:blip r:embed="rId3">
            <a:alphaModFix/>
          </a:blip>
          <a:stretch>
            <a:fillRect/>
          </a:stretch>
        </p:blipFill>
        <p:spPr>
          <a:xfrm>
            <a:off x="6938864" y="1680028"/>
            <a:ext cx="4562124" cy="4104544"/>
          </a:xfrm>
          <a:prstGeom prst="rect">
            <a:avLst/>
          </a:prstGeom>
          <a:noFill/>
          <a:ln>
            <a:noFill/>
          </a:ln>
        </p:spPr>
      </p:pic>
      <p:pic>
        <p:nvPicPr>
          <p:cNvPr id="7" name="Picture 6">
            <a:extLst>
              <a:ext uri="{FF2B5EF4-FFF2-40B4-BE49-F238E27FC236}">
                <a16:creationId xmlns:a16="http://schemas.microsoft.com/office/drawing/2014/main" id="{ACA65F5F-9E31-4076-BCAF-A04E6AE7EB50}"/>
              </a:ext>
            </a:extLst>
          </p:cNvPr>
          <p:cNvPicPr>
            <a:picLocks noChangeAspect="1"/>
          </p:cNvPicPr>
          <p:nvPr/>
        </p:nvPicPr>
        <p:blipFill>
          <a:blip r:embed="rId4"/>
          <a:stretch>
            <a:fillRect/>
          </a:stretch>
        </p:blipFill>
        <p:spPr>
          <a:xfrm>
            <a:off x="691012" y="1680028"/>
            <a:ext cx="5772150" cy="4350958"/>
          </a:xfrm>
          <a:prstGeom prst="rect">
            <a:avLst/>
          </a:prstGeom>
        </p:spPr>
      </p:pic>
    </p:spTree>
    <p:extLst>
      <p:ext uri="{BB962C8B-B14F-4D97-AF65-F5344CB8AC3E}">
        <p14:creationId xmlns:p14="http://schemas.microsoft.com/office/powerpoint/2010/main" val="1341909653"/>
      </p:ext>
    </p:extLst>
  </p:cSld>
  <p:clrMapOvr>
    <a:masterClrMapping/>
  </p:clrMapOvr>
  <mc:AlternateContent xmlns:mc="http://schemas.openxmlformats.org/markup-compatibility/2006" xmlns:p14="http://schemas.microsoft.com/office/powerpoint/2010/main">
    <mc:Choice Requires="p14">
      <p:transition spd="slow" p14:dur="2000" advTm="40505"/>
    </mc:Choice>
    <mc:Fallback xmlns="">
      <p:transition spd="slow" advTm="40505"/>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Diagram&#10;&#10;Description automatically generated with low confidence">
            <a:extLst>
              <a:ext uri="{FF2B5EF4-FFF2-40B4-BE49-F238E27FC236}">
                <a16:creationId xmlns:a16="http://schemas.microsoft.com/office/drawing/2014/main" id="{C998ED67-FD61-4D74-AE3A-B4A1D1C2EDB9}"/>
              </a:ext>
            </a:extLst>
          </p:cNvPr>
          <p:cNvPicPr>
            <a:picLocks noChangeAspect="1"/>
          </p:cNvPicPr>
          <p:nvPr/>
        </p:nvPicPr>
        <p:blipFill>
          <a:blip r:embed="rId3"/>
          <a:stretch>
            <a:fillRect/>
          </a:stretch>
        </p:blipFill>
        <p:spPr>
          <a:xfrm>
            <a:off x="569605" y="1206978"/>
            <a:ext cx="4224497" cy="4224497"/>
          </a:xfrm>
          <a:prstGeom prst="rect">
            <a:avLst/>
          </a:prstGeom>
        </p:spPr>
      </p:pic>
      <p:sp>
        <p:nvSpPr>
          <p:cNvPr id="11" name="Google Shape;119;g1113f4fa40d_0_119">
            <a:extLst>
              <a:ext uri="{FF2B5EF4-FFF2-40B4-BE49-F238E27FC236}">
                <a16:creationId xmlns:a16="http://schemas.microsoft.com/office/drawing/2014/main" id="{D85361B0-C9E0-47C7-8730-0FA96683E2E7}"/>
              </a:ext>
            </a:extLst>
          </p:cNvPr>
          <p:cNvSpPr txBox="1">
            <a:spLocks noGrp="1"/>
          </p:cNvSpPr>
          <p:nvPr>
            <p:ph type="title"/>
          </p:nvPr>
        </p:nvSpPr>
        <p:spPr>
          <a:xfrm>
            <a:off x="420756" y="183035"/>
            <a:ext cx="10515600" cy="1325563"/>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None/>
            </a:pPr>
            <a:r>
              <a:rPr lang="en-IN" sz="4000" b="0" i="0" u="none" strike="noStrike" cap="none">
                <a:solidFill>
                  <a:srgbClr val="000000"/>
                </a:solidFill>
                <a:latin typeface="+mj-lt"/>
                <a:ea typeface="Calibri"/>
                <a:cs typeface="Calibri"/>
                <a:sym typeface="Calibri"/>
              </a:rPr>
              <a:t>Spatial Dependencies</a:t>
            </a:r>
            <a:endParaRPr sz="1600" b="0" i="0" u="none" strike="noStrike" cap="none">
              <a:solidFill>
                <a:srgbClr val="000000"/>
              </a:solidFill>
              <a:latin typeface="+mj-lt"/>
              <a:ea typeface="Calibri"/>
              <a:cs typeface="Calibri"/>
              <a:sym typeface="Calibri"/>
            </a:endParaRPr>
          </a:p>
        </p:txBody>
      </p:sp>
      <p:sp>
        <p:nvSpPr>
          <p:cNvPr id="12" name="TextBox 11">
            <a:extLst>
              <a:ext uri="{FF2B5EF4-FFF2-40B4-BE49-F238E27FC236}">
                <a16:creationId xmlns:a16="http://schemas.microsoft.com/office/drawing/2014/main" id="{E28E4DBE-F6D4-4681-90AE-7A21A9DB176B}"/>
              </a:ext>
            </a:extLst>
          </p:cNvPr>
          <p:cNvSpPr txBox="1"/>
          <p:nvPr/>
        </p:nvSpPr>
        <p:spPr>
          <a:xfrm>
            <a:off x="942137" y="5233409"/>
            <a:ext cx="2129054" cy="307777"/>
          </a:xfrm>
          <a:prstGeom prst="rect">
            <a:avLst/>
          </a:prstGeom>
          <a:noFill/>
        </p:spPr>
        <p:txBody>
          <a:bodyPr wrap="square" rtlCol="0">
            <a:spAutoFit/>
          </a:bodyPr>
          <a:lstStyle/>
          <a:p>
            <a:r>
              <a:rPr lang="en-IN"/>
              <a:t>2020-12-24</a:t>
            </a:r>
            <a:endParaRPr lang="en-CA"/>
          </a:p>
        </p:txBody>
      </p:sp>
      <p:sp>
        <p:nvSpPr>
          <p:cNvPr id="19" name="Rectangle 18">
            <a:extLst>
              <a:ext uri="{FF2B5EF4-FFF2-40B4-BE49-F238E27FC236}">
                <a16:creationId xmlns:a16="http://schemas.microsoft.com/office/drawing/2014/main" id="{1B3ACEB3-2054-40EB-B5BC-6254366BB0B9}"/>
              </a:ext>
            </a:extLst>
          </p:cNvPr>
          <p:cNvSpPr/>
          <p:nvPr/>
        </p:nvSpPr>
        <p:spPr>
          <a:xfrm>
            <a:off x="942137" y="5659103"/>
            <a:ext cx="239798" cy="224059"/>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0" name="Rectangle 19">
            <a:extLst>
              <a:ext uri="{FF2B5EF4-FFF2-40B4-BE49-F238E27FC236}">
                <a16:creationId xmlns:a16="http://schemas.microsoft.com/office/drawing/2014/main" id="{E98E6AE0-F634-440E-A00F-917089F51784}"/>
              </a:ext>
            </a:extLst>
          </p:cNvPr>
          <p:cNvSpPr/>
          <p:nvPr/>
        </p:nvSpPr>
        <p:spPr>
          <a:xfrm>
            <a:off x="942139" y="6000792"/>
            <a:ext cx="233897" cy="220564"/>
          </a:xfrm>
          <a:prstGeom prst="rect">
            <a:avLst/>
          </a:prstGeom>
          <a:solidFill>
            <a:srgbClr val="C5C10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1" name="Rectangle 20">
            <a:extLst>
              <a:ext uri="{FF2B5EF4-FFF2-40B4-BE49-F238E27FC236}">
                <a16:creationId xmlns:a16="http://schemas.microsoft.com/office/drawing/2014/main" id="{8FD0B2A8-3A02-4E1B-8039-13F75A60B3B7}"/>
              </a:ext>
            </a:extLst>
          </p:cNvPr>
          <p:cNvSpPr/>
          <p:nvPr/>
        </p:nvSpPr>
        <p:spPr>
          <a:xfrm>
            <a:off x="942137" y="6338418"/>
            <a:ext cx="233897" cy="220564"/>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2" name="TextBox 21">
            <a:extLst>
              <a:ext uri="{FF2B5EF4-FFF2-40B4-BE49-F238E27FC236}">
                <a16:creationId xmlns:a16="http://schemas.microsoft.com/office/drawing/2014/main" id="{924A9B97-64F3-448A-B025-44D78204050A}"/>
              </a:ext>
            </a:extLst>
          </p:cNvPr>
          <p:cNvSpPr txBox="1"/>
          <p:nvPr/>
        </p:nvSpPr>
        <p:spPr>
          <a:xfrm>
            <a:off x="1463133" y="5573407"/>
            <a:ext cx="2403188" cy="307777"/>
          </a:xfrm>
          <a:prstGeom prst="rect">
            <a:avLst/>
          </a:prstGeom>
          <a:noFill/>
        </p:spPr>
        <p:txBody>
          <a:bodyPr wrap="square" rtlCol="0">
            <a:spAutoFit/>
          </a:bodyPr>
          <a:lstStyle/>
          <a:p>
            <a:r>
              <a:rPr lang="en-IN"/>
              <a:t>Safe zone – less pollution</a:t>
            </a:r>
            <a:endParaRPr lang="en-CA"/>
          </a:p>
        </p:txBody>
      </p:sp>
      <p:sp>
        <p:nvSpPr>
          <p:cNvPr id="23" name="TextBox 22">
            <a:extLst>
              <a:ext uri="{FF2B5EF4-FFF2-40B4-BE49-F238E27FC236}">
                <a16:creationId xmlns:a16="http://schemas.microsoft.com/office/drawing/2014/main" id="{5342E0D0-90F0-41BF-8C07-520E45667780}"/>
              </a:ext>
            </a:extLst>
          </p:cNvPr>
          <p:cNvSpPr txBox="1"/>
          <p:nvPr/>
        </p:nvSpPr>
        <p:spPr>
          <a:xfrm>
            <a:off x="1495032" y="5973331"/>
            <a:ext cx="3069112" cy="307777"/>
          </a:xfrm>
          <a:prstGeom prst="rect">
            <a:avLst/>
          </a:prstGeom>
          <a:noFill/>
        </p:spPr>
        <p:txBody>
          <a:bodyPr wrap="square" rtlCol="0">
            <a:spAutoFit/>
          </a:bodyPr>
          <a:lstStyle/>
          <a:p>
            <a:r>
              <a:rPr lang="en-IN"/>
              <a:t>Intermediate zone – med pollution</a:t>
            </a:r>
            <a:endParaRPr lang="en-CA"/>
          </a:p>
        </p:txBody>
      </p:sp>
      <p:sp>
        <p:nvSpPr>
          <p:cNvPr id="24" name="TextBox 23">
            <a:extLst>
              <a:ext uri="{FF2B5EF4-FFF2-40B4-BE49-F238E27FC236}">
                <a16:creationId xmlns:a16="http://schemas.microsoft.com/office/drawing/2014/main" id="{3103CEC3-D49F-4F62-8DA0-31C3D82E77B5}"/>
              </a:ext>
            </a:extLst>
          </p:cNvPr>
          <p:cNvSpPr txBox="1"/>
          <p:nvPr/>
        </p:nvSpPr>
        <p:spPr>
          <a:xfrm>
            <a:off x="1463132" y="6338986"/>
            <a:ext cx="3069111" cy="307777"/>
          </a:xfrm>
          <a:prstGeom prst="rect">
            <a:avLst/>
          </a:prstGeom>
          <a:noFill/>
        </p:spPr>
        <p:txBody>
          <a:bodyPr wrap="square" rtlCol="0">
            <a:spAutoFit/>
          </a:bodyPr>
          <a:lstStyle/>
          <a:p>
            <a:r>
              <a:rPr lang="en-IN"/>
              <a:t>Danger zone – high pollution</a:t>
            </a:r>
            <a:endParaRPr lang="en-CA"/>
          </a:p>
        </p:txBody>
      </p:sp>
      <p:pic>
        <p:nvPicPr>
          <p:cNvPr id="3" name="Picture 2">
            <a:extLst>
              <a:ext uri="{FF2B5EF4-FFF2-40B4-BE49-F238E27FC236}">
                <a16:creationId xmlns:a16="http://schemas.microsoft.com/office/drawing/2014/main" id="{C2C1CEEB-FA81-4E10-9864-B31B2CA55116}"/>
              </a:ext>
            </a:extLst>
          </p:cNvPr>
          <p:cNvPicPr>
            <a:picLocks noChangeAspect="1"/>
          </p:cNvPicPr>
          <p:nvPr/>
        </p:nvPicPr>
        <p:blipFill>
          <a:blip r:embed="rId4"/>
          <a:stretch>
            <a:fillRect/>
          </a:stretch>
        </p:blipFill>
        <p:spPr>
          <a:xfrm>
            <a:off x="4794102" y="1626515"/>
            <a:ext cx="7063158" cy="4144617"/>
          </a:xfrm>
          <a:prstGeom prst="rect">
            <a:avLst/>
          </a:prstGeom>
        </p:spPr>
      </p:pic>
    </p:spTree>
    <p:extLst>
      <p:ext uri="{BB962C8B-B14F-4D97-AF65-F5344CB8AC3E}">
        <p14:creationId xmlns:p14="http://schemas.microsoft.com/office/powerpoint/2010/main" val="1361600720"/>
      </p:ext>
    </p:extLst>
  </p:cSld>
  <p:clrMapOvr>
    <a:masterClrMapping/>
  </p:clrMapOvr>
  <mc:AlternateContent xmlns:mc="http://schemas.openxmlformats.org/markup-compatibility/2006" xmlns:p14="http://schemas.microsoft.com/office/powerpoint/2010/main">
    <mc:Choice Requires="p14">
      <p:transition spd="slow" p14:dur="2000" advTm="40900"/>
    </mc:Choice>
    <mc:Fallback xmlns="">
      <p:transition spd="slow" advTm="4090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553"/>
        <p:cNvGrpSpPr/>
        <p:nvPr/>
      </p:nvGrpSpPr>
      <p:grpSpPr>
        <a:xfrm>
          <a:off x="0" y="0"/>
          <a:ext cx="0" cy="0"/>
          <a:chOff x="0" y="0"/>
          <a:chExt cx="0" cy="0"/>
        </a:xfrm>
      </p:grpSpPr>
      <p:sp>
        <p:nvSpPr>
          <p:cNvPr id="2554" name="Google Shape;2554;p271"/>
          <p:cNvSpPr txBox="1"/>
          <p:nvPr/>
        </p:nvSpPr>
        <p:spPr>
          <a:xfrm rot="-5400000">
            <a:off x="7149839" y="7005821"/>
            <a:ext cx="789200" cy="369200"/>
          </a:xfrm>
          <a:prstGeom prst="rect">
            <a:avLst/>
          </a:prstGeom>
          <a:noFill/>
          <a:ln>
            <a:noFill/>
          </a:ln>
        </p:spPr>
        <p:txBody>
          <a:bodyPr spcFirstLastPara="1" wrap="square" lIns="91433" tIns="45700" rIns="91433" bIns="45700" anchor="t" anchorCtr="0">
            <a:noAutofit/>
          </a:bodyPr>
          <a:lstStyle/>
          <a:p>
            <a:r>
              <a:rPr lang="en" sz="1867">
                <a:solidFill>
                  <a:schemeClr val="dk1"/>
                </a:solidFill>
                <a:latin typeface="Rockwell"/>
                <a:ea typeface="Rockwell"/>
                <a:cs typeface="Rockwell"/>
                <a:sym typeface="Rockwell"/>
              </a:rPr>
              <a:t>T++</a:t>
            </a:r>
            <a:endParaRPr sz="1867">
              <a:solidFill>
                <a:schemeClr val="dk1"/>
              </a:solidFill>
              <a:latin typeface="Rockwell"/>
              <a:ea typeface="Rockwell"/>
              <a:cs typeface="Rockwell"/>
              <a:sym typeface="Rockwell"/>
            </a:endParaRPr>
          </a:p>
        </p:txBody>
      </p:sp>
      <p:grpSp>
        <p:nvGrpSpPr>
          <p:cNvPr id="2557" name="Google Shape;2557;p271"/>
          <p:cNvGrpSpPr/>
          <p:nvPr/>
        </p:nvGrpSpPr>
        <p:grpSpPr>
          <a:xfrm>
            <a:off x="7754362" y="3715817"/>
            <a:ext cx="4510633" cy="946007"/>
            <a:chOff x="7414558" y="4409607"/>
            <a:chExt cx="7666938" cy="946008"/>
          </a:xfrm>
        </p:grpSpPr>
        <p:sp>
          <p:nvSpPr>
            <p:cNvPr id="2558" name="Google Shape;2558;p271"/>
            <p:cNvSpPr txBox="1"/>
            <p:nvPr/>
          </p:nvSpPr>
          <p:spPr>
            <a:xfrm>
              <a:off x="8500250" y="4409607"/>
              <a:ext cx="6096000" cy="646331"/>
            </a:xfrm>
            <a:prstGeom prst="rect">
              <a:avLst/>
            </a:prstGeom>
            <a:noFill/>
            <a:ln>
              <a:noFill/>
            </a:ln>
          </p:spPr>
          <p:txBody>
            <a:bodyPr spcFirstLastPara="1" wrap="square" lIns="91433" tIns="45700" rIns="91433" bIns="45700" anchor="t" anchorCtr="0">
              <a:noAutofit/>
            </a:bodyPr>
            <a:lstStyle/>
            <a:p>
              <a:r>
                <a:rPr lang="en" sz="1867">
                  <a:solidFill>
                    <a:schemeClr val="dk1"/>
                  </a:solidFill>
                  <a:latin typeface="Rockwell"/>
                  <a:ea typeface="Rockwell"/>
                  <a:cs typeface="Rockwell"/>
                  <a:sym typeface="Rockwell"/>
                </a:rPr>
                <a:t>H = F (H, X) </a:t>
              </a:r>
              <a:endParaRPr sz="1467"/>
            </a:p>
            <a:p>
              <a:r>
                <a:rPr lang="en" sz="1867">
                  <a:solidFill>
                    <a:schemeClr val="dk1"/>
                  </a:solidFill>
                  <a:latin typeface="Rockwell"/>
                  <a:ea typeface="Rockwell"/>
                  <a:cs typeface="Rockwell"/>
                  <a:sym typeface="Rockwell"/>
                </a:rPr>
                <a:t>O = G (H, X)</a:t>
              </a:r>
              <a:endParaRPr sz="1867">
                <a:solidFill>
                  <a:schemeClr val="dk1"/>
                </a:solidFill>
                <a:latin typeface="Rockwell"/>
                <a:ea typeface="Rockwell"/>
                <a:cs typeface="Rockwell"/>
                <a:sym typeface="Rockwell"/>
              </a:endParaRPr>
            </a:p>
          </p:txBody>
        </p:sp>
        <p:sp>
          <p:nvSpPr>
            <p:cNvPr id="2559" name="Google Shape;2559;p271"/>
            <p:cNvSpPr txBox="1"/>
            <p:nvPr/>
          </p:nvSpPr>
          <p:spPr>
            <a:xfrm>
              <a:off x="7414558" y="4995808"/>
              <a:ext cx="7666938" cy="359807"/>
            </a:xfrm>
            <a:prstGeom prst="rect">
              <a:avLst/>
            </a:prstGeom>
            <a:noFill/>
            <a:ln>
              <a:noFill/>
            </a:ln>
          </p:spPr>
          <p:txBody>
            <a:bodyPr spcFirstLastPara="1" wrap="square" lIns="91433" tIns="45700" rIns="91433" bIns="45700" anchor="t" anchorCtr="0">
              <a:noAutofit/>
            </a:bodyPr>
            <a:lstStyle/>
            <a:p>
              <a:r>
                <a:rPr lang="en" sz="1867">
                  <a:solidFill>
                    <a:schemeClr val="dk1"/>
                  </a:solidFill>
                  <a:latin typeface="Rockwell"/>
                  <a:ea typeface="Rockwell"/>
                  <a:cs typeface="Rockwell"/>
                  <a:sym typeface="Rockwell"/>
                </a:rPr>
                <a:t>H </a:t>
              </a:r>
              <a:r>
                <a:rPr lang="en" sz="2000" baseline="30000">
                  <a:solidFill>
                    <a:schemeClr val="dk1"/>
                  </a:solidFill>
                  <a:latin typeface="Rockwell"/>
                  <a:ea typeface="Rockwell"/>
                  <a:cs typeface="Rockwell"/>
                  <a:sym typeface="Rockwell"/>
                </a:rPr>
                <a:t>t+1 </a:t>
              </a:r>
              <a:r>
                <a:rPr lang="en" sz="1867">
                  <a:solidFill>
                    <a:schemeClr val="dk1"/>
                  </a:solidFill>
                  <a:latin typeface="Rockwell"/>
                  <a:ea typeface="Rockwell"/>
                  <a:cs typeface="Rockwell"/>
                  <a:sym typeface="Rockwell"/>
                </a:rPr>
                <a:t>= F (H</a:t>
              </a:r>
              <a:r>
                <a:rPr lang="en" sz="2400" baseline="30000">
                  <a:solidFill>
                    <a:schemeClr val="dk1"/>
                  </a:solidFill>
                  <a:latin typeface="Rockwell"/>
                  <a:ea typeface="Rockwell"/>
                  <a:cs typeface="Rockwell"/>
                  <a:sym typeface="Rockwell"/>
                </a:rPr>
                <a:t>t</a:t>
              </a:r>
              <a:r>
                <a:rPr lang="en" sz="1867">
                  <a:solidFill>
                    <a:schemeClr val="dk1"/>
                  </a:solidFill>
                  <a:latin typeface="Rockwell"/>
                  <a:ea typeface="Rockwell"/>
                  <a:cs typeface="Rockwell"/>
                  <a:sym typeface="Rockwell"/>
                </a:rPr>
                <a:t> , X) </a:t>
              </a:r>
              <a:r>
                <a:rPr lang="en" sz="1067">
                  <a:solidFill>
                    <a:schemeClr val="dk1"/>
                  </a:solidFill>
                  <a:latin typeface="Rockwell"/>
                  <a:ea typeface="Rockwell"/>
                  <a:cs typeface="Rockwell"/>
                  <a:sym typeface="Rockwell"/>
                </a:rPr>
                <a:t>by</a:t>
              </a:r>
              <a:r>
                <a:rPr lang="en" sz="1867">
                  <a:solidFill>
                    <a:schemeClr val="dk1"/>
                  </a:solidFill>
                  <a:latin typeface="Rockwell"/>
                  <a:ea typeface="Rockwell"/>
                  <a:cs typeface="Rockwell"/>
                  <a:sym typeface="Rockwell"/>
                </a:rPr>
                <a:t> </a:t>
              </a:r>
              <a:r>
                <a:rPr lang="en" sz="1067">
                  <a:solidFill>
                    <a:schemeClr val="dk1"/>
                  </a:solidFill>
                  <a:latin typeface="Rockwell"/>
                  <a:ea typeface="Rockwell"/>
                  <a:cs typeface="Rockwell"/>
                  <a:sym typeface="Rockwell"/>
                </a:rPr>
                <a:t>Banach’s Fixed Point Theorem</a:t>
              </a:r>
              <a:endParaRPr sz="1867">
                <a:solidFill>
                  <a:schemeClr val="dk1"/>
                </a:solidFill>
                <a:latin typeface="Rockwell"/>
                <a:ea typeface="Rockwell"/>
                <a:cs typeface="Rockwell"/>
                <a:sym typeface="Rockwell"/>
              </a:endParaRPr>
            </a:p>
          </p:txBody>
        </p:sp>
      </p:grpSp>
      <p:sp>
        <p:nvSpPr>
          <p:cNvPr id="2560" name="Google Shape;2560;p271"/>
          <p:cNvSpPr txBox="1"/>
          <p:nvPr/>
        </p:nvSpPr>
        <p:spPr>
          <a:xfrm>
            <a:off x="8116706" y="5012133"/>
            <a:ext cx="3259127" cy="461665"/>
          </a:xfrm>
          <a:prstGeom prst="rect">
            <a:avLst/>
          </a:prstGeom>
          <a:noFill/>
          <a:ln>
            <a:noFill/>
          </a:ln>
        </p:spPr>
        <p:txBody>
          <a:bodyPr spcFirstLastPara="1" wrap="square" lIns="91433" tIns="45700" rIns="91433" bIns="45700" anchor="t" anchorCtr="0">
            <a:noAutofit/>
          </a:bodyPr>
          <a:lstStyle/>
          <a:p>
            <a:r>
              <a:rPr lang="en" sz="1200">
                <a:solidFill>
                  <a:schemeClr val="dk1"/>
                </a:solidFill>
                <a:latin typeface="Rockwell"/>
                <a:ea typeface="Rockwell"/>
                <a:cs typeface="Rockwell"/>
                <a:sym typeface="Rockwell"/>
              </a:rPr>
              <a:t>F is generally an aggregation function, while G is Linear NN.</a:t>
            </a:r>
            <a:endParaRPr sz="1200">
              <a:solidFill>
                <a:schemeClr val="dk1"/>
              </a:solidFill>
              <a:latin typeface="Rockwell"/>
              <a:ea typeface="Rockwell"/>
              <a:cs typeface="Rockwell"/>
              <a:sym typeface="Rockwell"/>
            </a:endParaRPr>
          </a:p>
        </p:txBody>
      </p:sp>
      <p:sp>
        <p:nvSpPr>
          <p:cNvPr id="2561" name="Google Shape;2561;p271"/>
          <p:cNvSpPr/>
          <p:nvPr/>
        </p:nvSpPr>
        <p:spPr>
          <a:xfrm>
            <a:off x="7635440" y="3698580"/>
            <a:ext cx="4157430" cy="1092243"/>
          </a:xfrm>
          <a:prstGeom prst="roundRect">
            <a:avLst>
              <a:gd name="adj" fmla="val 16667"/>
            </a:avLst>
          </a:prstGeom>
          <a:noFill/>
          <a:ln w="15875" cap="flat" cmpd="sng">
            <a:solidFill>
              <a:schemeClr val="dk1"/>
            </a:solidFill>
            <a:prstDash val="solid"/>
            <a:round/>
            <a:headEnd type="none" w="sm" len="sm"/>
            <a:tailEnd type="none" w="sm" len="sm"/>
          </a:ln>
        </p:spPr>
        <p:txBody>
          <a:bodyPr spcFirstLastPara="1" wrap="square" lIns="91433" tIns="45700" rIns="91433" bIns="45700" anchor="ctr" anchorCtr="0">
            <a:noAutofit/>
          </a:bodyPr>
          <a:lstStyle/>
          <a:p>
            <a:pPr algn="ctr"/>
            <a:endParaRPr sz="1867">
              <a:solidFill>
                <a:schemeClr val="lt1"/>
              </a:solidFill>
              <a:latin typeface="Rockwell"/>
              <a:ea typeface="Rockwell"/>
              <a:cs typeface="Rockwell"/>
              <a:sym typeface="Rockwell"/>
            </a:endParaRPr>
          </a:p>
        </p:txBody>
      </p:sp>
      <p:sp>
        <p:nvSpPr>
          <p:cNvPr id="2562" name="Google Shape;2562;p271"/>
          <p:cNvSpPr txBox="1"/>
          <p:nvPr/>
        </p:nvSpPr>
        <p:spPr>
          <a:xfrm>
            <a:off x="7994108" y="5808960"/>
            <a:ext cx="3586414" cy="738664"/>
          </a:xfrm>
          <a:prstGeom prst="rect">
            <a:avLst/>
          </a:prstGeom>
          <a:noFill/>
          <a:ln>
            <a:noFill/>
          </a:ln>
        </p:spPr>
        <p:txBody>
          <a:bodyPr spcFirstLastPara="1" wrap="square" lIns="91433" tIns="45700" rIns="91433" bIns="45700" anchor="t" anchorCtr="0">
            <a:noAutofit/>
          </a:bodyPr>
          <a:lstStyle/>
          <a:p>
            <a:r>
              <a:rPr lang="en" sz="1867">
                <a:solidFill>
                  <a:schemeClr val="accent1"/>
                </a:solidFill>
                <a:latin typeface="Rockwell"/>
                <a:ea typeface="Rockwell"/>
                <a:cs typeface="Rockwell"/>
                <a:sym typeface="Rockwell"/>
              </a:rPr>
              <a:t>Graph Convolution Networks.</a:t>
            </a:r>
            <a:endParaRPr sz="1867">
              <a:solidFill>
                <a:schemeClr val="accent1"/>
              </a:solidFill>
              <a:latin typeface="Rockwell"/>
              <a:ea typeface="Rockwell"/>
              <a:cs typeface="Rockwell"/>
              <a:sym typeface="Rockwell"/>
            </a:endParaRPr>
          </a:p>
        </p:txBody>
      </p:sp>
      <p:pic>
        <p:nvPicPr>
          <p:cNvPr id="2564" name="Google Shape;2564;p271"/>
          <p:cNvPicPr preferRelativeResize="0"/>
          <p:nvPr/>
        </p:nvPicPr>
        <p:blipFill>
          <a:blip r:embed="rId3">
            <a:alphaModFix/>
          </a:blip>
          <a:stretch>
            <a:fillRect/>
          </a:stretch>
        </p:blipFill>
        <p:spPr>
          <a:xfrm>
            <a:off x="7531999" y="1188981"/>
            <a:ext cx="4510633" cy="1773833"/>
          </a:xfrm>
          <a:prstGeom prst="rect">
            <a:avLst/>
          </a:prstGeom>
          <a:noFill/>
          <a:ln>
            <a:noFill/>
          </a:ln>
        </p:spPr>
      </p:pic>
      <p:sp>
        <p:nvSpPr>
          <p:cNvPr id="14" name="Title 1">
            <a:extLst>
              <a:ext uri="{FF2B5EF4-FFF2-40B4-BE49-F238E27FC236}">
                <a16:creationId xmlns:a16="http://schemas.microsoft.com/office/drawing/2014/main" id="{9DE01F2F-4CBC-437F-AA66-72FAC5B0E3ED}"/>
              </a:ext>
            </a:extLst>
          </p:cNvPr>
          <p:cNvSpPr txBox="1">
            <a:spLocks/>
          </p:cNvSpPr>
          <p:nvPr/>
        </p:nvSpPr>
        <p:spPr>
          <a:xfrm>
            <a:off x="362500" y="295764"/>
            <a:ext cx="10515600" cy="90703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sz="4000"/>
              <a:t>Models for Pollution interpolation</a:t>
            </a:r>
            <a:endParaRPr lang="en-CA" sz="4000"/>
          </a:p>
        </p:txBody>
      </p:sp>
      <p:grpSp>
        <p:nvGrpSpPr>
          <p:cNvPr id="15" name="Google Shape;2519;p270">
            <a:extLst>
              <a:ext uri="{FF2B5EF4-FFF2-40B4-BE49-F238E27FC236}">
                <a16:creationId xmlns:a16="http://schemas.microsoft.com/office/drawing/2014/main" id="{3A19BDAE-8FDC-4C25-A9B8-D7FA87B92025}"/>
              </a:ext>
            </a:extLst>
          </p:cNvPr>
          <p:cNvGrpSpPr/>
          <p:nvPr/>
        </p:nvGrpSpPr>
        <p:grpSpPr>
          <a:xfrm>
            <a:off x="399131" y="3355775"/>
            <a:ext cx="3407290" cy="3018060"/>
            <a:chOff x="5731139" y="1154097"/>
            <a:chExt cx="2747447" cy="2066207"/>
          </a:xfrm>
        </p:grpSpPr>
        <p:grpSp>
          <p:nvGrpSpPr>
            <p:cNvPr id="16" name="Google Shape;2520;p270">
              <a:extLst>
                <a:ext uri="{FF2B5EF4-FFF2-40B4-BE49-F238E27FC236}">
                  <a16:creationId xmlns:a16="http://schemas.microsoft.com/office/drawing/2014/main" id="{051EC5B8-9E7B-4671-9DD0-5D81F7574A53}"/>
                </a:ext>
              </a:extLst>
            </p:cNvPr>
            <p:cNvGrpSpPr/>
            <p:nvPr/>
          </p:nvGrpSpPr>
          <p:grpSpPr>
            <a:xfrm>
              <a:off x="7171377" y="2713597"/>
              <a:ext cx="486840" cy="426770"/>
              <a:chOff x="7048500" y="2362200"/>
              <a:chExt cx="647700" cy="647700"/>
            </a:xfrm>
          </p:grpSpPr>
          <p:sp>
            <p:nvSpPr>
              <p:cNvPr id="42" name="Google Shape;2521;p270">
                <a:extLst>
                  <a:ext uri="{FF2B5EF4-FFF2-40B4-BE49-F238E27FC236}">
                    <a16:creationId xmlns:a16="http://schemas.microsoft.com/office/drawing/2014/main" id="{E37EA911-27B7-4E9D-BC1F-03A9B5B68B52}"/>
                  </a:ext>
                </a:extLst>
              </p:cNvPr>
              <p:cNvSpPr/>
              <p:nvPr/>
            </p:nvSpPr>
            <p:spPr>
              <a:xfrm>
                <a:off x="7048500" y="2362200"/>
                <a:ext cx="647700" cy="647700"/>
              </a:xfrm>
              <a:prstGeom prst="ellipse">
                <a:avLst/>
              </a:prstGeom>
              <a:noFill/>
              <a:ln w="15875" cap="flat" cmpd="sng">
                <a:solidFill>
                  <a:schemeClr val="accent1"/>
                </a:solidFill>
                <a:prstDash val="solid"/>
                <a:round/>
                <a:headEnd type="none" w="sm" len="sm"/>
                <a:tailEnd type="none" w="sm" len="sm"/>
              </a:ln>
            </p:spPr>
            <p:txBody>
              <a:bodyPr spcFirstLastPara="1" wrap="square" lIns="91433" tIns="45700" rIns="91433" bIns="45700" anchor="ctr" anchorCtr="0">
                <a:noAutofit/>
              </a:bodyPr>
              <a:lstStyle/>
              <a:p>
                <a:pPr algn="ctr"/>
                <a:endParaRPr sz="1867">
                  <a:solidFill>
                    <a:schemeClr val="lt1"/>
                  </a:solidFill>
                  <a:latin typeface="Rockwell"/>
                  <a:ea typeface="Rockwell"/>
                  <a:cs typeface="Rockwell"/>
                  <a:sym typeface="Rockwell"/>
                </a:endParaRPr>
              </a:p>
            </p:txBody>
          </p:sp>
          <p:sp>
            <p:nvSpPr>
              <p:cNvPr id="43" name="Google Shape;2522;p270">
                <a:extLst>
                  <a:ext uri="{FF2B5EF4-FFF2-40B4-BE49-F238E27FC236}">
                    <a16:creationId xmlns:a16="http://schemas.microsoft.com/office/drawing/2014/main" id="{AC0F177B-89CF-41DD-9A59-464BA9E6795F}"/>
                  </a:ext>
                </a:extLst>
              </p:cNvPr>
              <p:cNvSpPr/>
              <p:nvPr/>
            </p:nvSpPr>
            <p:spPr>
              <a:xfrm>
                <a:off x="7319875" y="2637254"/>
                <a:ext cx="102380" cy="102380"/>
              </a:xfrm>
              <a:prstGeom prst="ellipse">
                <a:avLst/>
              </a:prstGeom>
              <a:solidFill>
                <a:schemeClr val="accent1"/>
              </a:solidFill>
              <a:ln w="15875" cap="flat" cmpd="sng">
                <a:solidFill>
                  <a:srgbClr val="AB1200"/>
                </a:solidFill>
                <a:prstDash val="solid"/>
                <a:round/>
                <a:headEnd type="none" w="sm" len="sm"/>
                <a:tailEnd type="none" w="sm" len="sm"/>
              </a:ln>
            </p:spPr>
            <p:txBody>
              <a:bodyPr spcFirstLastPara="1" wrap="square" lIns="91433" tIns="45700" rIns="91433" bIns="45700" anchor="ctr" anchorCtr="0">
                <a:noAutofit/>
              </a:bodyPr>
              <a:lstStyle/>
              <a:p>
                <a:pPr algn="ctr"/>
                <a:endParaRPr sz="1867">
                  <a:solidFill>
                    <a:schemeClr val="lt1"/>
                  </a:solidFill>
                  <a:latin typeface="Rockwell"/>
                  <a:ea typeface="Rockwell"/>
                  <a:cs typeface="Rockwell"/>
                  <a:sym typeface="Rockwell"/>
                </a:endParaRPr>
              </a:p>
            </p:txBody>
          </p:sp>
        </p:grpSp>
        <p:grpSp>
          <p:nvGrpSpPr>
            <p:cNvPr id="17" name="Google Shape;2523;p270">
              <a:extLst>
                <a:ext uri="{FF2B5EF4-FFF2-40B4-BE49-F238E27FC236}">
                  <a16:creationId xmlns:a16="http://schemas.microsoft.com/office/drawing/2014/main" id="{7C4FCE75-1C61-4E0F-A55D-5EB4172252F6}"/>
                </a:ext>
              </a:extLst>
            </p:cNvPr>
            <p:cNvGrpSpPr/>
            <p:nvPr/>
          </p:nvGrpSpPr>
          <p:grpSpPr>
            <a:xfrm>
              <a:off x="7624569" y="1774085"/>
              <a:ext cx="486840" cy="426770"/>
              <a:chOff x="7048500" y="2362200"/>
              <a:chExt cx="647700" cy="647700"/>
            </a:xfrm>
          </p:grpSpPr>
          <p:sp>
            <p:nvSpPr>
              <p:cNvPr id="40" name="Google Shape;2524;p270">
                <a:extLst>
                  <a:ext uri="{FF2B5EF4-FFF2-40B4-BE49-F238E27FC236}">
                    <a16:creationId xmlns:a16="http://schemas.microsoft.com/office/drawing/2014/main" id="{06932E0E-71AD-464D-A71F-929FCE5F052B}"/>
                  </a:ext>
                </a:extLst>
              </p:cNvPr>
              <p:cNvSpPr/>
              <p:nvPr/>
            </p:nvSpPr>
            <p:spPr>
              <a:xfrm>
                <a:off x="7048500" y="2362200"/>
                <a:ext cx="647700" cy="647700"/>
              </a:xfrm>
              <a:prstGeom prst="ellipse">
                <a:avLst/>
              </a:prstGeom>
              <a:noFill/>
              <a:ln w="15875" cap="flat" cmpd="sng">
                <a:solidFill>
                  <a:schemeClr val="accent1"/>
                </a:solidFill>
                <a:prstDash val="solid"/>
                <a:round/>
                <a:headEnd type="none" w="sm" len="sm"/>
                <a:tailEnd type="none" w="sm" len="sm"/>
              </a:ln>
            </p:spPr>
            <p:txBody>
              <a:bodyPr spcFirstLastPara="1" wrap="square" lIns="91433" tIns="45700" rIns="91433" bIns="45700" anchor="ctr" anchorCtr="0">
                <a:noAutofit/>
              </a:bodyPr>
              <a:lstStyle/>
              <a:p>
                <a:pPr algn="ctr"/>
                <a:endParaRPr sz="1867">
                  <a:solidFill>
                    <a:schemeClr val="lt1"/>
                  </a:solidFill>
                  <a:latin typeface="Rockwell"/>
                  <a:ea typeface="Rockwell"/>
                  <a:cs typeface="Rockwell"/>
                  <a:sym typeface="Rockwell"/>
                </a:endParaRPr>
              </a:p>
            </p:txBody>
          </p:sp>
          <p:sp>
            <p:nvSpPr>
              <p:cNvPr id="41" name="Google Shape;2525;p270">
                <a:extLst>
                  <a:ext uri="{FF2B5EF4-FFF2-40B4-BE49-F238E27FC236}">
                    <a16:creationId xmlns:a16="http://schemas.microsoft.com/office/drawing/2014/main" id="{27BD775C-7255-46E2-BF24-54B60661F782}"/>
                  </a:ext>
                </a:extLst>
              </p:cNvPr>
              <p:cNvSpPr/>
              <p:nvPr/>
            </p:nvSpPr>
            <p:spPr>
              <a:xfrm>
                <a:off x="7319875" y="2637254"/>
                <a:ext cx="102380" cy="102380"/>
              </a:xfrm>
              <a:prstGeom prst="ellipse">
                <a:avLst/>
              </a:prstGeom>
              <a:solidFill>
                <a:schemeClr val="accent1"/>
              </a:solidFill>
              <a:ln w="15875" cap="flat" cmpd="sng">
                <a:solidFill>
                  <a:srgbClr val="AB1200"/>
                </a:solidFill>
                <a:prstDash val="solid"/>
                <a:round/>
                <a:headEnd type="none" w="sm" len="sm"/>
                <a:tailEnd type="none" w="sm" len="sm"/>
              </a:ln>
            </p:spPr>
            <p:txBody>
              <a:bodyPr spcFirstLastPara="1" wrap="square" lIns="91433" tIns="45700" rIns="91433" bIns="45700" anchor="ctr" anchorCtr="0">
                <a:noAutofit/>
              </a:bodyPr>
              <a:lstStyle/>
              <a:p>
                <a:pPr algn="ctr"/>
                <a:endParaRPr sz="1867">
                  <a:solidFill>
                    <a:schemeClr val="lt1"/>
                  </a:solidFill>
                  <a:latin typeface="Rockwell"/>
                  <a:ea typeface="Rockwell"/>
                  <a:cs typeface="Rockwell"/>
                  <a:sym typeface="Rockwell"/>
                </a:endParaRPr>
              </a:p>
            </p:txBody>
          </p:sp>
        </p:grpSp>
        <p:grpSp>
          <p:nvGrpSpPr>
            <p:cNvPr id="18" name="Google Shape;2526;p270">
              <a:extLst>
                <a:ext uri="{FF2B5EF4-FFF2-40B4-BE49-F238E27FC236}">
                  <a16:creationId xmlns:a16="http://schemas.microsoft.com/office/drawing/2014/main" id="{17C97516-21ED-45D7-82A0-50E5DE458EFE}"/>
                </a:ext>
              </a:extLst>
            </p:cNvPr>
            <p:cNvGrpSpPr/>
            <p:nvPr/>
          </p:nvGrpSpPr>
          <p:grpSpPr>
            <a:xfrm>
              <a:off x="5731139" y="1388910"/>
              <a:ext cx="486840" cy="426770"/>
              <a:chOff x="7048500" y="2362200"/>
              <a:chExt cx="647700" cy="647700"/>
            </a:xfrm>
          </p:grpSpPr>
          <p:sp>
            <p:nvSpPr>
              <p:cNvPr id="38" name="Google Shape;2527;p270">
                <a:extLst>
                  <a:ext uri="{FF2B5EF4-FFF2-40B4-BE49-F238E27FC236}">
                    <a16:creationId xmlns:a16="http://schemas.microsoft.com/office/drawing/2014/main" id="{EDB880C4-CBD3-4348-98E1-CC7888221FFE}"/>
                  </a:ext>
                </a:extLst>
              </p:cNvPr>
              <p:cNvSpPr/>
              <p:nvPr/>
            </p:nvSpPr>
            <p:spPr>
              <a:xfrm>
                <a:off x="7048500" y="2362200"/>
                <a:ext cx="647700" cy="647700"/>
              </a:xfrm>
              <a:prstGeom prst="ellipse">
                <a:avLst/>
              </a:prstGeom>
              <a:noFill/>
              <a:ln w="15875" cap="flat" cmpd="sng">
                <a:solidFill>
                  <a:schemeClr val="accent1"/>
                </a:solidFill>
                <a:prstDash val="solid"/>
                <a:round/>
                <a:headEnd type="none" w="sm" len="sm"/>
                <a:tailEnd type="none" w="sm" len="sm"/>
              </a:ln>
            </p:spPr>
            <p:txBody>
              <a:bodyPr spcFirstLastPara="1" wrap="square" lIns="91433" tIns="45700" rIns="91433" bIns="45700" anchor="ctr" anchorCtr="0">
                <a:noAutofit/>
              </a:bodyPr>
              <a:lstStyle/>
              <a:p>
                <a:pPr algn="ctr"/>
                <a:endParaRPr sz="1867">
                  <a:solidFill>
                    <a:schemeClr val="lt1"/>
                  </a:solidFill>
                  <a:latin typeface="Rockwell"/>
                  <a:ea typeface="Rockwell"/>
                  <a:cs typeface="Rockwell"/>
                  <a:sym typeface="Rockwell"/>
                </a:endParaRPr>
              </a:p>
            </p:txBody>
          </p:sp>
          <p:sp>
            <p:nvSpPr>
              <p:cNvPr id="39" name="Google Shape;2528;p270">
                <a:extLst>
                  <a:ext uri="{FF2B5EF4-FFF2-40B4-BE49-F238E27FC236}">
                    <a16:creationId xmlns:a16="http://schemas.microsoft.com/office/drawing/2014/main" id="{CCFFD301-3593-4DAE-BFBE-36A5FCDE452D}"/>
                  </a:ext>
                </a:extLst>
              </p:cNvPr>
              <p:cNvSpPr/>
              <p:nvPr/>
            </p:nvSpPr>
            <p:spPr>
              <a:xfrm>
                <a:off x="7319875" y="2637254"/>
                <a:ext cx="102380" cy="102380"/>
              </a:xfrm>
              <a:prstGeom prst="ellipse">
                <a:avLst/>
              </a:prstGeom>
              <a:solidFill>
                <a:schemeClr val="accent1"/>
              </a:solidFill>
              <a:ln w="15875" cap="flat" cmpd="sng">
                <a:solidFill>
                  <a:srgbClr val="AB1200"/>
                </a:solidFill>
                <a:prstDash val="solid"/>
                <a:round/>
                <a:headEnd type="none" w="sm" len="sm"/>
                <a:tailEnd type="none" w="sm" len="sm"/>
              </a:ln>
            </p:spPr>
            <p:txBody>
              <a:bodyPr spcFirstLastPara="1" wrap="square" lIns="91433" tIns="45700" rIns="91433" bIns="45700" anchor="ctr" anchorCtr="0">
                <a:noAutofit/>
              </a:bodyPr>
              <a:lstStyle/>
              <a:p>
                <a:pPr algn="ctr"/>
                <a:endParaRPr sz="1867">
                  <a:solidFill>
                    <a:schemeClr val="lt1"/>
                  </a:solidFill>
                  <a:latin typeface="Rockwell"/>
                  <a:ea typeface="Rockwell"/>
                  <a:cs typeface="Rockwell"/>
                  <a:sym typeface="Rockwell"/>
                </a:endParaRPr>
              </a:p>
            </p:txBody>
          </p:sp>
        </p:grpSp>
        <p:grpSp>
          <p:nvGrpSpPr>
            <p:cNvPr id="19" name="Google Shape;2529;p270">
              <a:extLst>
                <a:ext uri="{FF2B5EF4-FFF2-40B4-BE49-F238E27FC236}">
                  <a16:creationId xmlns:a16="http://schemas.microsoft.com/office/drawing/2014/main" id="{E0B51889-CFCC-4358-A6E4-2BC3FECB2649}"/>
                </a:ext>
              </a:extLst>
            </p:cNvPr>
            <p:cNvGrpSpPr/>
            <p:nvPr/>
          </p:nvGrpSpPr>
          <p:grpSpPr>
            <a:xfrm>
              <a:off x="6339128" y="2793534"/>
              <a:ext cx="486840" cy="426770"/>
              <a:chOff x="7048500" y="2362200"/>
              <a:chExt cx="647700" cy="647700"/>
            </a:xfrm>
          </p:grpSpPr>
          <p:sp>
            <p:nvSpPr>
              <p:cNvPr id="36" name="Google Shape;2530;p270">
                <a:extLst>
                  <a:ext uri="{FF2B5EF4-FFF2-40B4-BE49-F238E27FC236}">
                    <a16:creationId xmlns:a16="http://schemas.microsoft.com/office/drawing/2014/main" id="{F0AFDE4B-7F76-4C18-B50C-F079CC4B25F5}"/>
                  </a:ext>
                </a:extLst>
              </p:cNvPr>
              <p:cNvSpPr/>
              <p:nvPr/>
            </p:nvSpPr>
            <p:spPr>
              <a:xfrm>
                <a:off x="7048500" y="2362200"/>
                <a:ext cx="647700" cy="647700"/>
              </a:xfrm>
              <a:prstGeom prst="ellipse">
                <a:avLst/>
              </a:prstGeom>
              <a:noFill/>
              <a:ln w="15875" cap="flat" cmpd="sng">
                <a:solidFill>
                  <a:schemeClr val="accent1"/>
                </a:solidFill>
                <a:prstDash val="solid"/>
                <a:round/>
                <a:headEnd type="none" w="sm" len="sm"/>
                <a:tailEnd type="none" w="sm" len="sm"/>
              </a:ln>
            </p:spPr>
            <p:txBody>
              <a:bodyPr spcFirstLastPara="1" wrap="square" lIns="91433" tIns="45700" rIns="91433" bIns="45700" anchor="ctr" anchorCtr="0">
                <a:noAutofit/>
              </a:bodyPr>
              <a:lstStyle/>
              <a:p>
                <a:pPr algn="ctr"/>
                <a:endParaRPr sz="1867">
                  <a:solidFill>
                    <a:schemeClr val="lt1"/>
                  </a:solidFill>
                  <a:latin typeface="Rockwell"/>
                  <a:ea typeface="Rockwell"/>
                  <a:cs typeface="Rockwell"/>
                  <a:sym typeface="Rockwell"/>
                </a:endParaRPr>
              </a:p>
            </p:txBody>
          </p:sp>
          <p:sp>
            <p:nvSpPr>
              <p:cNvPr id="37" name="Google Shape;2531;p270">
                <a:extLst>
                  <a:ext uri="{FF2B5EF4-FFF2-40B4-BE49-F238E27FC236}">
                    <a16:creationId xmlns:a16="http://schemas.microsoft.com/office/drawing/2014/main" id="{593B4646-5090-4D90-BCA8-EF9B1AA9A7F0}"/>
                  </a:ext>
                </a:extLst>
              </p:cNvPr>
              <p:cNvSpPr/>
              <p:nvPr/>
            </p:nvSpPr>
            <p:spPr>
              <a:xfrm>
                <a:off x="7319875" y="2637254"/>
                <a:ext cx="102380" cy="102380"/>
              </a:xfrm>
              <a:prstGeom prst="ellipse">
                <a:avLst/>
              </a:prstGeom>
              <a:solidFill>
                <a:schemeClr val="accent1"/>
              </a:solidFill>
              <a:ln w="15875" cap="flat" cmpd="sng">
                <a:solidFill>
                  <a:srgbClr val="AB1200"/>
                </a:solidFill>
                <a:prstDash val="solid"/>
                <a:round/>
                <a:headEnd type="none" w="sm" len="sm"/>
                <a:tailEnd type="none" w="sm" len="sm"/>
              </a:ln>
            </p:spPr>
            <p:txBody>
              <a:bodyPr spcFirstLastPara="1" wrap="square" lIns="91433" tIns="45700" rIns="91433" bIns="45700" anchor="ctr" anchorCtr="0">
                <a:noAutofit/>
              </a:bodyPr>
              <a:lstStyle/>
              <a:p>
                <a:pPr algn="ctr"/>
                <a:endParaRPr sz="1867">
                  <a:solidFill>
                    <a:schemeClr val="lt1"/>
                  </a:solidFill>
                  <a:latin typeface="Rockwell"/>
                  <a:ea typeface="Rockwell"/>
                  <a:cs typeface="Rockwell"/>
                  <a:sym typeface="Rockwell"/>
                </a:endParaRPr>
              </a:p>
            </p:txBody>
          </p:sp>
        </p:grpSp>
        <p:grpSp>
          <p:nvGrpSpPr>
            <p:cNvPr id="20" name="Google Shape;2532;p270">
              <a:extLst>
                <a:ext uri="{FF2B5EF4-FFF2-40B4-BE49-F238E27FC236}">
                  <a16:creationId xmlns:a16="http://schemas.microsoft.com/office/drawing/2014/main" id="{625436D9-3B0B-43A6-A8E9-061DAFC8B6D6}"/>
                </a:ext>
              </a:extLst>
            </p:cNvPr>
            <p:cNvGrpSpPr/>
            <p:nvPr/>
          </p:nvGrpSpPr>
          <p:grpSpPr>
            <a:xfrm>
              <a:off x="6700325" y="1955318"/>
              <a:ext cx="486840" cy="426770"/>
              <a:chOff x="7048500" y="2362200"/>
              <a:chExt cx="647700" cy="647700"/>
            </a:xfrm>
          </p:grpSpPr>
          <p:sp>
            <p:nvSpPr>
              <p:cNvPr id="34" name="Google Shape;2533;p270">
                <a:extLst>
                  <a:ext uri="{FF2B5EF4-FFF2-40B4-BE49-F238E27FC236}">
                    <a16:creationId xmlns:a16="http://schemas.microsoft.com/office/drawing/2014/main" id="{F8A5B5AC-C712-4D10-9A2F-17E04FD62360}"/>
                  </a:ext>
                </a:extLst>
              </p:cNvPr>
              <p:cNvSpPr/>
              <p:nvPr/>
            </p:nvSpPr>
            <p:spPr>
              <a:xfrm>
                <a:off x="7048500" y="2362200"/>
                <a:ext cx="647700" cy="647700"/>
              </a:xfrm>
              <a:prstGeom prst="ellipse">
                <a:avLst/>
              </a:prstGeom>
              <a:noFill/>
              <a:ln w="15875" cap="flat" cmpd="sng">
                <a:solidFill>
                  <a:srgbClr val="002060"/>
                </a:solidFill>
                <a:prstDash val="solid"/>
                <a:round/>
                <a:headEnd type="none" w="sm" len="sm"/>
                <a:tailEnd type="none" w="sm" len="sm"/>
              </a:ln>
            </p:spPr>
            <p:txBody>
              <a:bodyPr spcFirstLastPara="1" wrap="square" lIns="91433" tIns="45700" rIns="91433" bIns="45700" anchor="ctr" anchorCtr="0">
                <a:noAutofit/>
              </a:bodyPr>
              <a:lstStyle/>
              <a:p>
                <a:pPr algn="ctr"/>
                <a:endParaRPr sz="1867">
                  <a:solidFill>
                    <a:schemeClr val="lt1"/>
                  </a:solidFill>
                  <a:latin typeface="Rockwell"/>
                  <a:ea typeface="Rockwell"/>
                  <a:cs typeface="Rockwell"/>
                  <a:sym typeface="Rockwell"/>
                </a:endParaRPr>
              </a:p>
            </p:txBody>
          </p:sp>
          <p:sp>
            <p:nvSpPr>
              <p:cNvPr id="35" name="Google Shape;2534;p270">
                <a:extLst>
                  <a:ext uri="{FF2B5EF4-FFF2-40B4-BE49-F238E27FC236}">
                    <a16:creationId xmlns:a16="http://schemas.microsoft.com/office/drawing/2014/main" id="{BEADF500-4DE5-4B62-892A-B7E7BEB6C766}"/>
                  </a:ext>
                </a:extLst>
              </p:cNvPr>
              <p:cNvSpPr/>
              <p:nvPr/>
            </p:nvSpPr>
            <p:spPr>
              <a:xfrm>
                <a:off x="7319875" y="2637254"/>
                <a:ext cx="102380" cy="102380"/>
              </a:xfrm>
              <a:prstGeom prst="ellipse">
                <a:avLst/>
              </a:prstGeom>
              <a:solidFill>
                <a:srgbClr val="00B0F0"/>
              </a:solidFill>
              <a:ln w="15875" cap="flat" cmpd="sng">
                <a:solidFill>
                  <a:srgbClr val="0070C0"/>
                </a:solidFill>
                <a:prstDash val="solid"/>
                <a:round/>
                <a:headEnd type="none" w="sm" len="sm"/>
                <a:tailEnd type="none" w="sm" len="sm"/>
              </a:ln>
            </p:spPr>
            <p:txBody>
              <a:bodyPr spcFirstLastPara="1" wrap="square" lIns="91433" tIns="45700" rIns="91433" bIns="45700" anchor="ctr" anchorCtr="0">
                <a:noAutofit/>
              </a:bodyPr>
              <a:lstStyle/>
              <a:p>
                <a:pPr algn="ctr"/>
                <a:endParaRPr sz="1867">
                  <a:solidFill>
                    <a:schemeClr val="lt1"/>
                  </a:solidFill>
                  <a:latin typeface="Rockwell"/>
                  <a:ea typeface="Rockwell"/>
                  <a:cs typeface="Rockwell"/>
                  <a:sym typeface="Rockwell"/>
                </a:endParaRPr>
              </a:p>
            </p:txBody>
          </p:sp>
        </p:grpSp>
        <p:cxnSp>
          <p:nvCxnSpPr>
            <p:cNvPr id="21" name="Google Shape;2535;p270">
              <a:extLst>
                <a:ext uri="{FF2B5EF4-FFF2-40B4-BE49-F238E27FC236}">
                  <a16:creationId xmlns:a16="http://schemas.microsoft.com/office/drawing/2014/main" id="{36E57FDC-D94C-4552-98E2-7E5A5C94CE77}"/>
                </a:ext>
              </a:extLst>
            </p:cNvPr>
            <p:cNvCxnSpPr>
              <a:stCxn id="38" idx="5"/>
              <a:endCxn id="34" idx="1"/>
            </p:cNvCxnSpPr>
            <p:nvPr/>
          </p:nvCxnSpPr>
          <p:spPr>
            <a:xfrm>
              <a:off x="6146683" y="1753181"/>
              <a:ext cx="624900" cy="264600"/>
            </a:xfrm>
            <a:prstGeom prst="straightConnector1">
              <a:avLst/>
            </a:prstGeom>
            <a:noFill/>
            <a:ln w="28575" cap="flat" cmpd="sng">
              <a:solidFill>
                <a:schemeClr val="dk1"/>
              </a:solidFill>
              <a:prstDash val="solid"/>
              <a:round/>
              <a:headEnd type="none" w="sm" len="sm"/>
              <a:tailEnd type="triangle" w="med" len="med"/>
            </a:ln>
          </p:spPr>
        </p:cxnSp>
        <p:cxnSp>
          <p:nvCxnSpPr>
            <p:cNvPr id="22" name="Google Shape;2536;p270">
              <a:extLst>
                <a:ext uri="{FF2B5EF4-FFF2-40B4-BE49-F238E27FC236}">
                  <a16:creationId xmlns:a16="http://schemas.microsoft.com/office/drawing/2014/main" id="{A53EF1A8-47FD-4953-9F7C-12F82536FE85}"/>
                </a:ext>
              </a:extLst>
            </p:cNvPr>
            <p:cNvCxnSpPr>
              <a:stCxn id="36" idx="0"/>
              <a:endCxn id="34" idx="3"/>
            </p:cNvCxnSpPr>
            <p:nvPr/>
          </p:nvCxnSpPr>
          <p:spPr>
            <a:xfrm rot="10800000" flipH="1">
              <a:off x="6582548" y="2319534"/>
              <a:ext cx="189000" cy="474000"/>
            </a:xfrm>
            <a:prstGeom prst="straightConnector1">
              <a:avLst/>
            </a:prstGeom>
            <a:noFill/>
            <a:ln w="28575" cap="flat" cmpd="sng">
              <a:solidFill>
                <a:schemeClr val="dk1"/>
              </a:solidFill>
              <a:prstDash val="solid"/>
              <a:round/>
              <a:headEnd type="none" w="sm" len="sm"/>
              <a:tailEnd type="triangle" w="med" len="med"/>
            </a:ln>
          </p:spPr>
        </p:cxnSp>
        <p:cxnSp>
          <p:nvCxnSpPr>
            <p:cNvPr id="23" name="Google Shape;2537;p270">
              <a:extLst>
                <a:ext uri="{FF2B5EF4-FFF2-40B4-BE49-F238E27FC236}">
                  <a16:creationId xmlns:a16="http://schemas.microsoft.com/office/drawing/2014/main" id="{50DF5037-58A3-4125-9167-A21FEDF6B51E}"/>
                </a:ext>
              </a:extLst>
            </p:cNvPr>
            <p:cNvCxnSpPr>
              <a:stCxn id="42" idx="1"/>
              <a:endCxn id="34" idx="5"/>
            </p:cNvCxnSpPr>
            <p:nvPr/>
          </p:nvCxnSpPr>
          <p:spPr>
            <a:xfrm rot="10800000">
              <a:off x="7115773" y="2319496"/>
              <a:ext cx="126900" cy="456600"/>
            </a:xfrm>
            <a:prstGeom prst="straightConnector1">
              <a:avLst/>
            </a:prstGeom>
            <a:noFill/>
            <a:ln w="28575" cap="flat" cmpd="sng">
              <a:solidFill>
                <a:schemeClr val="dk1"/>
              </a:solidFill>
              <a:prstDash val="solid"/>
              <a:round/>
              <a:headEnd type="none" w="sm" len="sm"/>
              <a:tailEnd type="triangle" w="med" len="med"/>
            </a:ln>
          </p:spPr>
        </p:cxnSp>
        <p:cxnSp>
          <p:nvCxnSpPr>
            <p:cNvPr id="24" name="Google Shape;2538;p270">
              <a:extLst>
                <a:ext uri="{FF2B5EF4-FFF2-40B4-BE49-F238E27FC236}">
                  <a16:creationId xmlns:a16="http://schemas.microsoft.com/office/drawing/2014/main" id="{4ACDED4D-2FE6-4816-9E7E-E655F7000422}"/>
                </a:ext>
              </a:extLst>
            </p:cNvPr>
            <p:cNvCxnSpPr>
              <a:stCxn id="40" idx="2"/>
              <a:endCxn id="34" idx="6"/>
            </p:cNvCxnSpPr>
            <p:nvPr/>
          </p:nvCxnSpPr>
          <p:spPr>
            <a:xfrm flipH="1">
              <a:off x="7187169" y="1987470"/>
              <a:ext cx="437400" cy="181200"/>
            </a:xfrm>
            <a:prstGeom prst="straightConnector1">
              <a:avLst/>
            </a:prstGeom>
            <a:noFill/>
            <a:ln w="28575" cap="flat" cmpd="sng">
              <a:solidFill>
                <a:schemeClr val="dk1"/>
              </a:solidFill>
              <a:prstDash val="solid"/>
              <a:round/>
              <a:headEnd type="none" w="sm" len="sm"/>
              <a:tailEnd type="triangle" w="med" len="med"/>
            </a:ln>
          </p:spPr>
        </p:cxnSp>
        <p:sp>
          <p:nvSpPr>
            <p:cNvPr id="25" name="Google Shape;2539;p270">
              <a:extLst>
                <a:ext uri="{FF2B5EF4-FFF2-40B4-BE49-F238E27FC236}">
                  <a16:creationId xmlns:a16="http://schemas.microsoft.com/office/drawing/2014/main" id="{BF5945A3-348D-4B60-9555-A5B80573B0C6}"/>
                </a:ext>
              </a:extLst>
            </p:cNvPr>
            <p:cNvSpPr txBox="1"/>
            <p:nvPr/>
          </p:nvSpPr>
          <p:spPr>
            <a:xfrm>
              <a:off x="6028883" y="1154097"/>
              <a:ext cx="882099" cy="356677"/>
            </a:xfrm>
            <a:prstGeom prst="rect">
              <a:avLst/>
            </a:prstGeom>
            <a:noFill/>
            <a:ln>
              <a:noFill/>
            </a:ln>
          </p:spPr>
          <p:txBody>
            <a:bodyPr spcFirstLastPara="1" wrap="square" lIns="91433" tIns="45700" rIns="91433" bIns="45700" anchor="t" anchorCtr="0">
              <a:noAutofit/>
            </a:bodyPr>
            <a:lstStyle/>
            <a:p>
              <a:r>
                <a:rPr lang="en" sz="1067">
                  <a:solidFill>
                    <a:schemeClr val="dk1"/>
                  </a:solidFill>
                  <a:latin typeface="Rockwell"/>
                  <a:ea typeface="Rockwell"/>
                  <a:cs typeface="Rockwell"/>
                  <a:sym typeface="Rockwell"/>
                </a:rPr>
                <a:t>Known value</a:t>
              </a:r>
              <a:endParaRPr sz="1467"/>
            </a:p>
          </p:txBody>
        </p:sp>
        <p:sp>
          <p:nvSpPr>
            <p:cNvPr id="26" name="Google Shape;2540;p270">
              <a:extLst>
                <a:ext uri="{FF2B5EF4-FFF2-40B4-BE49-F238E27FC236}">
                  <a16:creationId xmlns:a16="http://schemas.microsoft.com/office/drawing/2014/main" id="{6D45AA4E-AACB-46E4-BC28-7DCA13055016}"/>
                </a:ext>
              </a:extLst>
            </p:cNvPr>
            <p:cNvSpPr txBox="1"/>
            <p:nvPr/>
          </p:nvSpPr>
          <p:spPr>
            <a:xfrm>
              <a:off x="5908749" y="2660173"/>
              <a:ext cx="882099" cy="356677"/>
            </a:xfrm>
            <a:prstGeom prst="rect">
              <a:avLst/>
            </a:prstGeom>
            <a:noFill/>
            <a:ln>
              <a:noFill/>
            </a:ln>
          </p:spPr>
          <p:txBody>
            <a:bodyPr spcFirstLastPara="1" wrap="square" lIns="91433" tIns="45700" rIns="91433" bIns="45700" anchor="t" anchorCtr="0">
              <a:noAutofit/>
            </a:bodyPr>
            <a:lstStyle/>
            <a:p>
              <a:r>
                <a:rPr lang="en" sz="1067">
                  <a:solidFill>
                    <a:schemeClr val="dk1"/>
                  </a:solidFill>
                  <a:latin typeface="Rockwell"/>
                  <a:ea typeface="Rockwell"/>
                  <a:cs typeface="Rockwell"/>
                  <a:sym typeface="Rockwell"/>
                </a:rPr>
                <a:t>Known value</a:t>
              </a:r>
              <a:endParaRPr sz="1467"/>
            </a:p>
          </p:txBody>
        </p:sp>
        <p:sp>
          <p:nvSpPr>
            <p:cNvPr id="27" name="Google Shape;2541;p270">
              <a:extLst>
                <a:ext uri="{FF2B5EF4-FFF2-40B4-BE49-F238E27FC236}">
                  <a16:creationId xmlns:a16="http://schemas.microsoft.com/office/drawing/2014/main" id="{274B8A44-DA2B-42E0-A800-A30E8CBA95A7}"/>
                </a:ext>
              </a:extLst>
            </p:cNvPr>
            <p:cNvSpPr txBox="1"/>
            <p:nvPr/>
          </p:nvSpPr>
          <p:spPr>
            <a:xfrm>
              <a:off x="7512812" y="1464952"/>
              <a:ext cx="882099" cy="356677"/>
            </a:xfrm>
            <a:prstGeom prst="rect">
              <a:avLst/>
            </a:prstGeom>
            <a:noFill/>
            <a:ln>
              <a:noFill/>
            </a:ln>
          </p:spPr>
          <p:txBody>
            <a:bodyPr spcFirstLastPara="1" wrap="square" lIns="91433" tIns="45700" rIns="91433" bIns="45700" anchor="t" anchorCtr="0">
              <a:noAutofit/>
            </a:bodyPr>
            <a:lstStyle/>
            <a:p>
              <a:r>
                <a:rPr lang="en" sz="1067">
                  <a:solidFill>
                    <a:schemeClr val="dk1"/>
                  </a:solidFill>
                  <a:latin typeface="Rockwell"/>
                  <a:ea typeface="Rockwell"/>
                  <a:cs typeface="Rockwell"/>
                  <a:sym typeface="Rockwell"/>
                </a:rPr>
                <a:t>Known value</a:t>
              </a:r>
              <a:endParaRPr sz="1467"/>
            </a:p>
          </p:txBody>
        </p:sp>
        <p:sp>
          <p:nvSpPr>
            <p:cNvPr id="28" name="Google Shape;2542;p270">
              <a:extLst>
                <a:ext uri="{FF2B5EF4-FFF2-40B4-BE49-F238E27FC236}">
                  <a16:creationId xmlns:a16="http://schemas.microsoft.com/office/drawing/2014/main" id="{BFB05082-3039-4113-84D4-F8D81F799551}"/>
                </a:ext>
              </a:extLst>
            </p:cNvPr>
            <p:cNvSpPr txBox="1"/>
            <p:nvPr/>
          </p:nvSpPr>
          <p:spPr>
            <a:xfrm>
              <a:off x="7596487" y="2605611"/>
              <a:ext cx="882099" cy="356677"/>
            </a:xfrm>
            <a:prstGeom prst="rect">
              <a:avLst/>
            </a:prstGeom>
            <a:noFill/>
            <a:ln>
              <a:noFill/>
            </a:ln>
          </p:spPr>
          <p:txBody>
            <a:bodyPr spcFirstLastPara="1" wrap="square" lIns="91433" tIns="45700" rIns="91433" bIns="45700" anchor="t" anchorCtr="0">
              <a:noAutofit/>
            </a:bodyPr>
            <a:lstStyle/>
            <a:p>
              <a:r>
                <a:rPr lang="en" sz="1067">
                  <a:solidFill>
                    <a:schemeClr val="dk1"/>
                  </a:solidFill>
                  <a:latin typeface="Rockwell"/>
                  <a:ea typeface="Rockwell"/>
                  <a:cs typeface="Rockwell"/>
                  <a:sym typeface="Rockwell"/>
                </a:rPr>
                <a:t>Known value</a:t>
              </a:r>
              <a:endParaRPr sz="1467"/>
            </a:p>
          </p:txBody>
        </p:sp>
        <p:sp>
          <p:nvSpPr>
            <p:cNvPr id="29" name="Google Shape;2543;p270">
              <a:extLst>
                <a:ext uri="{FF2B5EF4-FFF2-40B4-BE49-F238E27FC236}">
                  <a16:creationId xmlns:a16="http://schemas.microsoft.com/office/drawing/2014/main" id="{17A062EC-047C-4CCA-93BE-FDDE215DEFE8}"/>
                </a:ext>
              </a:extLst>
            </p:cNvPr>
            <p:cNvSpPr txBox="1"/>
            <p:nvPr/>
          </p:nvSpPr>
          <p:spPr>
            <a:xfrm>
              <a:off x="6011363" y="2011067"/>
              <a:ext cx="857860" cy="400110"/>
            </a:xfrm>
            <a:prstGeom prst="rect">
              <a:avLst/>
            </a:prstGeom>
            <a:noFill/>
            <a:ln>
              <a:noFill/>
            </a:ln>
          </p:spPr>
          <p:txBody>
            <a:bodyPr spcFirstLastPara="1" wrap="square" lIns="91433" tIns="45700" rIns="91433" bIns="45700" anchor="t" anchorCtr="0">
              <a:noAutofit/>
            </a:bodyPr>
            <a:lstStyle/>
            <a:p>
              <a:r>
                <a:rPr lang="en" sz="1067" b="1">
                  <a:solidFill>
                    <a:schemeClr val="dk1"/>
                  </a:solidFill>
                  <a:latin typeface="Rockwell"/>
                  <a:ea typeface="Rockwell"/>
                  <a:cs typeface="Rockwell"/>
                  <a:sym typeface="Rockwell"/>
                </a:rPr>
                <a:t>Unknown value</a:t>
              </a:r>
              <a:endParaRPr sz="1467"/>
            </a:p>
          </p:txBody>
        </p:sp>
        <p:sp>
          <p:nvSpPr>
            <p:cNvPr id="30" name="Google Shape;2544;p270">
              <a:extLst>
                <a:ext uri="{FF2B5EF4-FFF2-40B4-BE49-F238E27FC236}">
                  <a16:creationId xmlns:a16="http://schemas.microsoft.com/office/drawing/2014/main" id="{37F0ADB7-16F7-4BBC-9800-68EBA95D31F8}"/>
                </a:ext>
              </a:extLst>
            </p:cNvPr>
            <p:cNvSpPr txBox="1"/>
            <p:nvPr/>
          </p:nvSpPr>
          <p:spPr>
            <a:xfrm flipH="1">
              <a:off x="7144820" y="1749120"/>
              <a:ext cx="578426" cy="317046"/>
            </a:xfrm>
            <a:prstGeom prst="rect">
              <a:avLst/>
            </a:prstGeom>
            <a:noFill/>
            <a:ln>
              <a:noFill/>
            </a:ln>
          </p:spPr>
          <p:txBody>
            <a:bodyPr spcFirstLastPara="1" wrap="square" lIns="91433" tIns="45700" rIns="91433" bIns="45700" anchor="t" anchorCtr="0">
              <a:noAutofit/>
            </a:bodyPr>
            <a:lstStyle/>
            <a:p>
              <a:r>
                <a:rPr lang="en" sz="1867">
                  <a:solidFill>
                    <a:schemeClr val="dk1"/>
                  </a:solidFill>
                  <a:latin typeface="Rockwell"/>
                  <a:ea typeface="Rockwell"/>
                  <a:cs typeface="Rockwell"/>
                  <a:sym typeface="Rockwell"/>
                </a:rPr>
                <a:t>w</a:t>
              </a:r>
              <a:r>
                <a:rPr lang="en" sz="1867" baseline="-25000">
                  <a:solidFill>
                    <a:schemeClr val="dk1"/>
                  </a:solidFill>
                  <a:latin typeface="Rockwell"/>
                  <a:ea typeface="Rockwell"/>
                  <a:cs typeface="Rockwell"/>
                  <a:sym typeface="Rockwell"/>
                </a:rPr>
                <a:t>2</a:t>
              </a:r>
              <a:endParaRPr sz="1467"/>
            </a:p>
          </p:txBody>
        </p:sp>
        <p:sp>
          <p:nvSpPr>
            <p:cNvPr id="31" name="Google Shape;2545;p270">
              <a:extLst>
                <a:ext uri="{FF2B5EF4-FFF2-40B4-BE49-F238E27FC236}">
                  <a16:creationId xmlns:a16="http://schemas.microsoft.com/office/drawing/2014/main" id="{645A9807-050B-4324-A947-4A5C1FD5E1F4}"/>
                </a:ext>
              </a:extLst>
            </p:cNvPr>
            <p:cNvSpPr txBox="1"/>
            <p:nvPr/>
          </p:nvSpPr>
          <p:spPr>
            <a:xfrm flipH="1">
              <a:off x="7134464" y="2364399"/>
              <a:ext cx="578426" cy="317046"/>
            </a:xfrm>
            <a:prstGeom prst="rect">
              <a:avLst/>
            </a:prstGeom>
            <a:noFill/>
            <a:ln>
              <a:noFill/>
            </a:ln>
          </p:spPr>
          <p:txBody>
            <a:bodyPr spcFirstLastPara="1" wrap="square" lIns="91433" tIns="45700" rIns="91433" bIns="45700" anchor="t" anchorCtr="0">
              <a:noAutofit/>
            </a:bodyPr>
            <a:lstStyle/>
            <a:p>
              <a:r>
                <a:rPr lang="en" sz="1867">
                  <a:solidFill>
                    <a:schemeClr val="dk1"/>
                  </a:solidFill>
                  <a:latin typeface="Rockwell"/>
                  <a:ea typeface="Rockwell"/>
                  <a:cs typeface="Rockwell"/>
                  <a:sym typeface="Rockwell"/>
                </a:rPr>
                <a:t>w</a:t>
              </a:r>
              <a:r>
                <a:rPr lang="en" sz="1867" baseline="-25000">
                  <a:solidFill>
                    <a:schemeClr val="dk1"/>
                  </a:solidFill>
                  <a:latin typeface="Rockwell"/>
                  <a:ea typeface="Rockwell"/>
                  <a:cs typeface="Rockwell"/>
                  <a:sym typeface="Rockwell"/>
                </a:rPr>
                <a:t>3</a:t>
              </a:r>
              <a:endParaRPr sz="1467"/>
            </a:p>
          </p:txBody>
        </p:sp>
        <p:sp>
          <p:nvSpPr>
            <p:cNvPr id="32" name="Google Shape;2546;p270">
              <a:extLst>
                <a:ext uri="{FF2B5EF4-FFF2-40B4-BE49-F238E27FC236}">
                  <a16:creationId xmlns:a16="http://schemas.microsoft.com/office/drawing/2014/main" id="{35C3A326-00AB-4088-8963-4186BD035D3F}"/>
                </a:ext>
              </a:extLst>
            </p:cNvPr>
            <p:cNvSpPr txBox="1"/>
            <p:nvPr/>
          </p:nvSpPr>
          <p:spPr>
            <a:xfrm flipH="1">
              <a:off x="6277349" y="1603299"/>
              <a:ext cx="578426" cy="317046"/>
            </a:xfrm>
            <a:prstGeom prst="rect">
              <a:avLst/>
            </a:prstGeom>
            <a:noFill/>
            <a:ln>
              <a:noFill/>
            </a:ln>
          </p:spPr>
          <p:txBody>
            <a:bodyPr spcFirstLastPara="1" wrap="square" lIns="91433" tIns="45700" rIns="91433" bIns="45700" anchor="t" anchorCtr="0">
              <a:noAutofit/>
            </a:bodyPr>
            <a:lstStyle/>
            <a:p>
              <a:r>
                <a:rPr lang="en" sz="1867">
                  <a:solidFill>
                    <a:schemeClr val="dk1"/>
                  </a:solidFill>
                  <a:latin typeface="Rockwell"/>
                  <a:ea typeface="Rockwell"/>
                  <a:cs typeface="Rockwell"/>
                  <a:sym typeface="Rockwell"/>
                </a:rPr>
                <a:t>w</a:t>
              </a:r>
              <a:r>
                <a:rPr lang="en" sz="1867" baseline="-25000">
                  <a:solidFill>
                    <a:schemeClr val="dk1"/>
                  </a:solidFill>
                  <a:latin typeface="Rockwell"/>
                  <a:ea typeface="Rockwell"/>
                  <a:cs typeface="Rockwell"/>
                  <a:sym typeface="Rockwell"/>
                </a:rPr>
                <a:t>1</a:t>
              </a:r>
              <a:endParaRPr sz="1467"/>
            </a:p>
          </p:txBody>
        </p:sp>
        <p:sp>
          <p:nvSpPr>
            <p:cNvPr id="33" name="Google Shape;2547;p270">
              <a:extLst>
                <a:ext uri="{FF2B5EF4-FFF2-40B4-BE49-F238E27FC236}">
                  <a16:creationId xmlns:a16="http://schemas.microsoft.com/office/drawing/2014/main" id="{6B131FF8-94D1-4432-92AC-2E90C8804A69}"/>
                </a:ext>
              </a:extLst>
            </p:cNvPr>
            <p:cNvSpPr txBox="1"/>
            <p:nvPr/>
          </p:nvSpPr>
          <p:spPr>
            <a:xfrm flipH="1">
              <a:off x="6269596" y="2413359"/>
              <a:ext cx="578426" cy="317046"/>
            </a:xfrm>
            <a:prstGeom prst="rect">
              <a:avLst/>
            </a:prstGeom>
            <a:noFill/>
            <a:ln>
              <a:noFill/>
            </a:ln>
          </p:spPr>
          <p:txBody>
            <a:bodyPr spcFirstLastPara="1" wrap="square" lIns="91433" tIns="45700" rIns="91433" bIns="45700" anchor="t" anchorCtr="0">
              <a:noAutofit/>
            </a:bodyPr>
            <a:lstStyle/>
            <a:p>
              <a:r>
                <a:rPr lang="en" sz="1867">
                  <a:solidFill>
                    <a:schemeClr val="dk1"/>
                  </a:solidFill>
                  <a:latin typeface="Rockwell"/>
                  <a:ea typeface="Rockwell"/>
                  <a:cs typeface="Rockwell"/>
                  <a:sym typeface="Rockwell"/>
                </a:rPr>
                <a:t>w</a:t>
              </a:r>
              <a:r>
                <a:rPr lang="en" sz="1867" baseline="-25000">
                  <a:solidFill>
                    <a:schemeClr val="dk1"/>
                  </a:solidFill>
                  <a:latin typeface="Rockwell"/>
                  <a:ea typeface="Rockwell"/>
                  <a:cs typeface="Rockwell"/>
                  <a:sym typeface="Rockwell"/>
                </a:rPr>
                <a:t>4</a:t>
              </a:r>
              <a:endParaRPr sz="1467"/>
            </a:p>
          </p:txBody>
        </p:sp>
      </p:grpSp>
      <p:sp>
        <p:nvSpPr>
          <p:cNvPr id="44" name="Google Shape;2500;p270">
            <a:extLst>
              <a:ext uri="{FF2B5EF4-FFF2-40B4-BE49-F238E27FC236}">
                <a16:creationId xmlns:a16="http://schemas.microsoft.com/office/drawing/2014/main" id="{C2B4D0E9-025D-478D-8689-AD3915354843}"/>
              </a:ext>
            </a:extLst>
          </p:cNvPr>
          <p:cNvSpPr txBox="1">
            <a:spLocks/>
          </p:cNvSpPr>
          <p:nvPr/>
        </p:nvSpPr>
        <p:spPr>
          <a:xfrm>
            <a:off x="399131" y="1410837"/>
            <a:ext cx="6244919" cy="1830387"/>
          </a:xfrm>
          <a:prstGeom prst="rect">
            <a:avLst/>
          </a:prstGeom>
          <a:noFill/>
          <a:ln>
            <a:noFill/>
          </a:ln>
        </p:spPr>
        <p:txBody>
          <a:bodyPr spcFirstLastPara="1" wrap="square" lIns="91433" tIns="45700" rIns="91433"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120000"/>
              </a:lnSpc>
              <a:buSzPts val="2000"/>
            </a:pPr>
            <a:r>
              <a:rPr lang="en-US" sz="2400">
                <a:solidFill>
                  <a:srgbClr val="FF0000"/>
                </a:solidFill>
              </a:rPr>
              <a:t>Idea: Graphs</a:t>
            </a:r>
            <a:endParaRPr lang="en-US" sz="1600">
              <a:solidFill>
                <a:srgbClr val="FF0000"/>
              </a:solidFill>
            </a:endParaRPr>
          </a:p>
          <a:p>
            <a:pPr>
              <a:lnSpc>
                <a:spcPct val="120000"/>
              </a:lnSpc>
              <a:spcBef>
                <a:spcPts val="1067"/>
              </a:spcBef>
              <a:buSzPts val="1300"/>
            </a:pPr>
            <a:r>
              <a:rPr lang="en-US" sz="1600"/>
              <a:t>-Deploy a Graph network that can learn relationships(weights) and interpolate to unknown values.</a:t>
            </a:r>
            <a:endParaRPr lang="en-US" sz="1467"/>
          </a:p>
        </p:txBody>
      </p:sp>
      <p:sp>
        <p:nvSpPr>
          <p:cNvPr id="47" name="Google Shape;2556;p271">
            <a:extLst>
              <a:ext uri="{FF2B5EF4-FFF2-40B4-BE49-F238E27FC236}">
                <a16:creationId xmlns:a16="http://schemas.microsoft.com/office/drawing/2014/main" id="{6AE16B61-9E07-48BA-9FD1-39AB5373BEC7}"/>
              </a:ext>
            </a:extLst>
          </p:cNvPr>
          <p:cNvSpPr txBox="1"/>
          <p:nvPr/>
        </p:nvSpPr>
        <p:spPr>
          <a:xfrm>
            <a:off x="4104786" y="5593141"/>
            <a:ext cx="3499297" cy="738664"/>
          </a:xfrm>
          <a:prstGeom prst="rect">
            <a:avLst/>
          </a:prstGeom>
          <a:noFill/>
          <a:ln>
            <a:noFill/>
          </a:ln>
        </p:spPr>
        <p:txBody>
          <a:bodyPr spcFirstLastPara="1" wrap="square" lIns="91433" tIns="45700" rIns="91433" bIns="45700" anchor="t" anchorCtr="0">
            <a:noAutofit/>
          </a:bodyPr>
          <a:lstStyle/>
          <a:p>
            <a:r>
              <a:rPr lang="en" sz="1467" i="1">
                <a:solidFill>
                  <a:schemeClr val="dk1"/>
                </a:solidFill>
                <a:latin typeface="Rockwell"/>
                <a:ea typeface="Rockwell"/>
                <a:cs typeface="Rockwell"/>
                <a:sym typeface="Rockwell"/>
              </a:rPr>
              <a:t>Neighborhood data sharing among nodes of a graph in form of intermediate embeddings.</a:t>
            </a:r>
            <a:endParaRPr sz="1467" i="1">
              <a:solidFill>
                <a:schemeClr val="dk1"/>
              </a:solidFill>
              <a:latin typeface="Rockwell"/>
              <a:ea typeface="Rockwell"/>
              <a:cs typeface="Rockwell"/>
              <a:sym typeface="Rockwell"/>
            </a:endParaRPr>
          </a:p>
        </p:txBody>
      </p:sp>
      <p:pic>
        <p:nvPicPr>
          <p:cNvPr id="48" name="Picture 47">
            <a:extLst>
              <a:ext uri="{FF2B5EF4-FFF2-40B4-BE49-F238E27FC236}">
                <a16:creationId xmlns:a16="http://schemas.microsoft.com/office/drawing/2014/main" id="{0D661485-3335-4281-A40F-17D3C1F96AF3}"/>
              </a:ext>
            </a:extLst>
          </p:cNvPr>
          <p:cNvPicPr>
            <a:picLocks noChangeAspect="1"/>
          </p:cNvPicPr>
          <p:nvPr/>
        </p:nvPicPr>
        <p:blipFill>
          <a:blip r:embed="rId4"/>
          <a:stretch>
            <a:fillRect/>
          </a:stretch>
        </p:blipFill>
        <p:spPr>
          <a:xfrm>
            <a:off x="4003036" y="2881072"/>
            <a:ext cx="2942895" cy="2361894"/>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3477"/>
    </mc:Choice>
    <mc:Fallback xmlns="">
      <p:transition spd="slow" advTm="43477"/>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A78B047-AA7C-4327-935B-110FC5C469CE}"/>
              </a:ext>
            </a:extLst>
          </p:cNvPr>
          <p:cNvPicPr>
            <a:picLocks noChangeAspect="1"/>
          </p:cNvPicPr>
          <p:nvPr/>
        </p:nvPicPr>
        <p:blipFill>
          <a:blip r:embed="rId3"/>
          <a:stretch>
            <a:fillRect/>
          </a:stretch>
        </p:blipFill>
        <p:spPr>
          <a:xfrm>
            <a:off x="5917144" y="1020024"/>
            <a:ext cx="5973315" cy="2435419"/>
          </a:xfrm>
          <a:prstGeom prst="rect">
            <a:avLst/>
          </a:prstGeom>
        </p:spPr>
      </p:pic>
      <p:pic>
        <p:nvPicPr>
          <p:cNvPr id="9" name="Google Shape;61;g1113f4fa40d_0_90">
            <a:extLst>
              <a:ext uri="{FF2B5EF4-FFF2-40B4-BE49-F238E27FC236}">
                <a16:creationId xmlns:a16="http://schemas.microsoft.com/office/drawing/2014/main" id="{74B6B1AB-C8D4-424F-ACCA-8E64E525043D}"/>
              </a:ext>
            </a:extLst>
          </p:cNvPr>
          <p:cNvPicPr preferRelativeResize="0"/>
          <p:nvPr/>
        </p:nvPicPr>
        <p:blipFill>
          <a:blip r:embed="rId4">
            <a:alphaModFix/>
          </a:blip>
          <a:stretch>
            <a:fillRect/>
          </a:stretch>
        </p:blipFill>
        <p:spPr>
          <a:xfrm>
            <a:off x="312548" y="1407678"/>
            <a:ext cx="5238461" cy="4965121"/>
          </a:xfrm>
          <a:prstGeom prst="rect">
            <a:avLst/>
          </a:prstGeom>
          <a:noFill/>
          <a:ln>
            <a:noFill/>
          </a:ln>
        </p:spPr>
      </p:pic>
      <p:grpSp>
        <p:nvGrpSpPr>
          <p:cNvPr id="23" name="Google Shape;2570;p272">
            <a:extLst>
              <a:ext uri="{FF2B5EF4-FFF2-40B4-BE49-F238E27FC236}">
                <a16:creationId xmlns:a16="http://schemas.microsoft.com/office/drawing/2014/main" id="{8ED2DA68-46B0-4A6B-A5EE-8D4A4EDB4659}"/>
              </a:ext>
            </a:extLst>
          </p:cNvPr>
          <p:cNvGrpSpPr/>
          <p:nvPr/>
        </p:nvGrpSpPr>
        <p:grpSpPr>
          <a:xfrm>
            <a:off x="6120872" y="3854430"/>
            <a:ext cx="5344959" cy="2559921"/>
            <a:chOff x="880346" y="1539477"/>
            <a:chExt cx="6267214" cy="3094086"/>
          </a:xfrm>
        </p:grpSpPr>
        <p:sp>
          <p:nvSpPr>
            <p:cNvPr id="24" name="Google Shape;2571;p272">
              <a:extLst>
                <a:ext uri="{FF2B5EF4-FFF2-40B4-BE49-F238E27FC236}">
                  <a16:creationId xmlns:a16="http://schemas.microsoft.com/office/drawing/2014/main" id="{061E30E1-425D-4CB9-BA98-C987D3788239}"/>
                </a:ext>
              </a:extLst>
            </p:cNvPr>
            <p:cNvSpPr/>
            <p:nvPr/>
          </p:nvSpPr>
          <p:spPr>
            <a:xfrm>
              <a:off x="1631433" y="2290564"/>
              <a:ext cx="600946" cy="600946"/>
            </a:xfrm>
            <a:prstGeom prst="ellipse">
              <a:avLst/>
            </a:prstGeom>
            <a:solidFill>
              <a:srgbClr val="F81B02"/>
            </a:solidFill>
            <a:ln w="15875" cap="flat" cmpd="sng">
              <a:solidFill>
                <a:srgbClr val="AB1200"/>
              </a:solidFill>
              <a:prstDash val="solid"/>
              <a:round/>
              <a:headEnd type="none" w="sm" len="sm"/>
              <a:tailEnd type="none" w="sm" len="sm"/>
            </a:ln>
          </p:spPr>
          <p:txBody>
            <a:bodyPr spcFirstLastPara="1" wrap="square" lIns="91433" tIns="45700" rIns="91433" bIns="45700" anchor="ctr" anchorCtr="0">
              <a:noAutofit/>
            </a:bodyP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sz="1867" b="0" i="0" u="none" strike="noStrike" kern="0" cap="none" spc="0" normalizeH="0" baseline="0" noProof="0">
                <a:ln>
                  <a:noFill/>
                </a:ln>
                <a:solidFill>
                  <a:srgbClr val="FFFFFF"/>
                </a:solidFill>
                <a:effectLst/>
                <a:uLnTx/>
                <a:uFillTx/>
                <a:latin typeface="Rockwell"/>
                <a:ea typeface="Rockwell"/>
                <a:cs typeface="Rockwell"/>
                <a:sym typeface="Rockwell"/>
              </a:endParaRPr>
            </a:p>
          </p:txBody>
        </p:sp>
        <p:sp>
          <p:nvSpPr>
            <p:cNvPr id="25" name="Google Shape;2572;p272">
              <a:extLst>
                <a:ext uri="{FF2B5EF4-FFF2-40B4-BE49-F238E27FC236}">
                  <a16:creationId xmlns:a16="http://schemas.microsoft.com/office/drawing/2014/main" id="{3437F564-0273-4AC6-8461-AEC296188871}"/>
                </a:ext>
              </a:extLst>
            </p:cNvPr>
            <p:cNvSpPr txBox="1"/>
            <p:nvPr/>
          </p:nvSpPr>
          <p:spPr>
            <a:xfrm>
              <a:off x="1537023" y="4202677"/>
              <a:ext cx="2771913" cy="430886"/>
            </a:xfrm>
            <a:prstGeom prst="rect">
              <a:avLst/>
            </a:prstGeom>
            <a:noFill/>
            <a:ln>
              <a:noFill/>
            </a:ln>
          </p:spPr>
          <p:txBody>
            <a:bodyPr spcFirstLastPara="1" wrap="square" lIns="91433" tIns="45700" rIns="91433" bIns="45700" anchor="t" anchorCtr="0">
              <a:noAutofit/>
            </a:bodyPr>
            <a:lstStyle/>
            <a:p>
              <a:pPr marL="0" marR="0" lvl="0" indent="0" defTabSz="1219170" eaLnBrk="1" fontAlgn="auto" latinLnBrk="0" hangingPunct="1">
                <a:lnSpc>
                  <a:spcPct val="100000"/>
                </a:lnSpc>
                <a:spcBef>
                  <a:spcPts val="0"/>
                </a:spcBef>
                <a:spcAft>
                  <a:spcPts val="0"/>
                </a:spcAft>
                <a:buClrTx/>
                <a:buSzTx/>
                <a:buFontTx/>
                <a:buNone/>
                <a:tabLst/>
                <a:defRPr/>
              </a:pPr>
              <a:r>
                <a:rPr kumimoji="0" lang="en" sz="1067" b="0" i="0" u="none" strike="noStrike" kern="0" cap="none" spc="0" normalizeH="0" baseline="0" noProof="0">
                  <a:ln>
                    <a:noFill/>
                  </a:ln>
                  <a:solidFill>
                    <a:sysClr val="windowText" lastClr="000000"/>
                  </a:solidFill>
                  <a:effectLst/>
                  <a:uLnTx/>
                  <a:uFillTx/>
                  <a:latin typeface="Rockwell"/>
                  <a:ea typeface="Rockwell"/>
                  <a:cs typeface="Rockwell"/>
                  <a:sym typeface="Rockwell"/>
                </a:rPr>
                <a:t>A data point, as recorded by Bus Sensor at lat, long, time.</a:t>
              </a:r>
              <a:endParaRPr kumimoji="0" sz="1067" b="0" i="0" u="none" strike="noStrike" kern="0" cap="none" spc="0" normalizeH="0" baseline="0" noProof="0">
                <a:ln>
                  <a:noFill/>
                </a:ln>
                <a:solidFill>
                  <a:sysClr val="windowText" lastClr="000000"/>
                </a:solidFill>
                <a:effectLst/>
                <a:uLnTx/>
                <a:uFillTx/>
                <a:latin typeface="Rockwell"/>
                <a:ea typeface="Rockwell"/>
                <a:cs typeface="Rockwell"/>
                <a:sym typeface="Rockwell"/>
              </a:endParaRPr>
            </a:p>
          </p:txBody>
        </p:sp>
        <p:sp>
          <p:nvSpPr>
            <p:cNvPr id="26" name="Google Shape;2573;p272">
              <a:extLst>
                <a:ext uri="{FF2B5EF4-FFF2-40B4-BE49-F238E27FC236}">
                  <a16:creationId xmlns:a16="http://schemas.microsoft.com/office/drawing/2014/main" id="{518F3B98-1747-45D3-B489-331B808618B1}"/>
                </a:ext>
              </a:extLst>
            </p:cNvPr>
            <p:cNvSpPr/>
            <p:nvPr/>
          </p:nvSpPr>
          <p:spPr>
            <a:xfrm>
              <a:off x="880346" y="1539477"/>
              <a:ext cx="2103120" cy="2103120"/>
            </a:xfrm>
            <a:prstGeom prst="ellipse">
              <a:avLst/>
            </a:prstGeom>
            <a:noFill/>
            <a:ln w="15875" cap="flat" cmpd="sng">
              <a:solidFill>
                <a:srgbClr val="000000"/>
              </a:solidFill>
              <a:prstDash val="solid"/>
              <a:round/>
              <a:headEnd type="none" w="sm" len="sm"/>
              <a:tailEnd type="none" w="sm" len="sm"/>
            </a:ln>
          </p:spPr>
          <p:txBody>
            <a:bodyPr spcFirstLastPara="1" wrap="square" lIns="91433" tIns="45700" rIns="91433" bIns="45700" anchor="ctr" anchorCtr="0">
              <a:noAutofit/>
            </a:bodyP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sz="1867" b="0" i="0" u="none" strike="noStrike" kern="0" cap="none" spc="0" normalizeH="0" baseline="0" noProof="0">
                <a:ln>
                  <a:noFill/>
                </a:ln>
                <a:solidFill>
                  <a:srgbClr val="FFFFFF"/>
                </a:solidFill>
                <a:effectLst/>
                <a:uLnTx/>
                <a:uFillTx/>
                <a:latin typeface="Rockwell"/>
                <a:ea typeface="Rockwell"/>
                <a:cs typeface="Rockwell"/>
                <a:sym typeface="Rockwell"/>
              </a:endParaRPr>
            </a:p>
          </p:txBody>
        </p:sp>
        <p:cxnSp>
          <p:nvCxnSpPr>
            <p:cNvPr id="27" name="Google Shape;2574;p272">
              <a:extLst>
                <a:ext uri="{FF2B5EF4-FFF2-40B4-BE49-F238E27FC236}">
                  <a16:creationId xmlns:a16="http://schemas.microsoft.com/office/drawing/2014/main" id="{7C7D0489-3C3E-4899-8A89-72A054BAF356}"/>
                </a:ext>
              </a:extLst>
            </p:cNvPr>
            <p:cNvCxnSpPr>
              <a:stCxn id="26" idx="3"/>
              <a:endCxn id="24" idx="3"/>
            </p:cNvCxnSpPr>
            <p:nvPr/>
          </p:nvCxnSpPr>
          <p:spPr>
            <a:xfrm rot="10800000" flipH="1">
              <a:off x="1188341" y="2803602"/>
              <a:ext cx="531000" cy="531000"/>
            </a:xfrm>
            <a:prstGeom prst="straightConnector1">
              <a:avLst/>
            </a:prstGeom>
            <a:noFill/>
            <a:ln w="9525" cap="flat" cmpd="sng">
              <a:solidFill>
                <a:srgbClr val="EC1901"/>
              </a:solidFill>
              <a:prstDash val="solid"/>
              <a:round/>
              <a:headEnd type="triangle" w="med" len="med"/>
              <a:tailEnd type="triangle" w="med" len="med"/>
            </a:ln>
          </p:spPr>
        </p:cxnSp>
        <p:sp>
          <p:nvSpPr>
            <p:cNvPr id="28" name="Google Shape;2575;p272">
              <a:extLst>
                <a:ext uri="{FF2B5EF4-FFF2-40B4-BE49-F238E27FC236}">
                  <a16:creationId xmlns:a16="http://schemas.microsoft.com/office/drawing/2014/main" id="{99744D3E-2B17-4EE1-92FD-09F963541176}"/>
                </a:ext>
              </a:extLst>
            </p:cNvPr>
            <p:cNvSpPr txBox="1"/>
            <p:nvPr/>
          </p:nvSpPr>
          <p:spPr>
            <a:xfrm>
              <a:off x="1383839" y="2967335"/>
              <a:ext cx="1096134" cy="461665"/>
            </a:xfrm>
            <a:prstGeom prst="rect">
              <a:avLst/>
            </a:prstGeom>
            <a:noFill/>
            <a:ln>
              <a:noFill/>
            </a:ln>
          </p:spPr>
          <p:txBody>
            <a:bodyPr spcFirstLastPara="1" wrap="square" lIns="91433" tIns="45700" rIns="91433" bIns="45700" anchor="t" anchorCtr="0">
              <a:noAutofit/>
            </a:bodyPr>
            <a:lstStyle/>
            <a:p>
              <a:pPr marL="0" marR="0" lvl="0" indent="0" defTabSz="1219170" eaLnBrk="1" fontAlgn="auto" latinLnBrk="0" hangingPunct="1">
                <a:lnSpc>
                  <a:spcPct val="100000"/>
                </a:lnSpc>
                <a:spcBef>
                  <a:spcPts val="0"/>
                </a:spcBef>
                <a:spcAft>
                  <a:spcPts val="0"/>
                </a:spcAft>
                <a:buClrTx/>
                <a:buSzTx/>
                <a:buFontTx/>
                <a:buNone/>
                <a:tabLst/>
                <a:defRPr/>
              </a:pPr>
              <a:r>
                <a:rPr kumimoji="0" lang="en" sz="1200" b="0" i="0" u="none" strike="noStrike" kern="0" cap="none" spc="0" normalizeH="0" baseline="0" noProof="0">
                  <a:ln>
                    <a:noFill/>
                  </a:ln>
                  <a:solidFill>
                    <a:sysClr val="windowText" lastClr="000000"/>
                  </a:solidFill>
                  <a:effectLst/>
                  <a:uLnTx/>
                  <a:uFillTx/>
                  <a:latin typeface="Rockwell"/>
                  <a:ea typeface="Rockwell"/>
                  <a:cs typeface="Rockwell"/>
                  <a:sym typeface="Rockwell"/>
                </a:rPr>
                <a:t>200m radius,</a:t>
              </a:r>
              <a:endParaRPr kumimoji="0" sz="1467" b="0" i="0" u="none" strike="noStrike" kern="0" cap="none" spc="0" normalizeH="0" baseline="0" noProof="0">
                <a:ln>
                  <a:noFill/>
                </a:ln>
                <a:solidFill>
                  <a:sysClr val="windowText" lastClr="000000"/>
                </a:solidFill>
                <a:effectLst/>
                <a:uLnTx/>
                <a:uFillTx/>
              </a:endParaRPr>
            </a:p>
            <a:p>
              <a:pPr marL="0" marR="0" lvl="0" indent="0" defTabSz="1219170" eaLnBrk="1" fontAlgn="auto" latinLnBrk="0" hangingPunct="1">
                <a:lnSpc>
                  <a:spcPct val="100000"/>
                </a:lnSpc>
                <a:spcBef>
                  <a:spcPts val="0"/>
                </a:spcBef>
                <a:spcAft>
                  <a:spcPts val="0"/>
                </a:spcAft>
                <a:buClrTx/>
                <a:buSzTx/>
                <a:buFontTx/>
                <a:buNone/>
                <a:tabLst/>
                <a:defRPr/>
              </a:pPr>
              <a:r>
                <a:rPr kumimoji="0" lang="en" sz="1200" b="0" i="0" u="none" strike="noStrike" kern="0" cap="none" spc="0" normalizeH="0" baseline="0" noProof="0">
                  <a:ln>
                    <a:noFill/>
                  </a:ln>
                  <a:solidFill>
                    <a:sysClr val="windowText" lastClr="000000"/>
                  </a:solidFill>
                  <a:effectLst/>
                  <a:uLnTx/>
                  <a:uFillTx/>
                  <a:latin typeface="Rockwell"/>
                  <a:ea typeface="Rockwell"/>
                  <a:cs typeface="Rockwell"/>
                  <a:sym typeface="Rockwell"/>
                </a:rPr>
                <a:t>15min radius</a:t>
              </a:r>
              <a:endParaRPr kumimoji="0" sz="1200" b="0" i="0" u="none" strike="noStrike" kern="0" cap="none" spc="0" normalizeH="0" baseline="0" noProof="0">
                <a:ln>
                  <a:noFill/>
                </a:ln>
                <a:solidFill>
                  <a:sysClr val="windowText" lastClr="000000"/>
                </a:solidFill>
                <a:effectLst/>
                <a:uLnTx/>
                <a:uFillTx/>
                <a:latin typeface="Rockwell"/>
                <a:ea typeface="Rockwell"/>
                <a:cs typeface="Rockwell"/>
                <a:sym typeface="Rockwell"/>
              </a:endParaRPr>
            </a:p>
          </p:txBody>
        </p:sp>
        <p:cxnSp>
          <p:nvCxnSpPr>
            <p:cNvPr id="29" name="Google Shape;2576;p272">
              <a:extLst>
                <a:ext uri="{FF2B5EF4-FFF2-40B4-BE49-F238E27FC236}">
                  <a16:creationId xmlns:a16="http://schemas.microsoft.com/office/drawing/2014/main" id="{5093DD77-9F0B-4100-BA8D-FCEA964D5058}"/>
                </a:ext>
              </a:extLst>
            </p:cNvPr>
            <p:cNvCxnSpPr>
              <a:endCxn id="24" idx="6"/>
            </p:cNvCxnSpPr>
            <p:nvPr/>
          </p:nvCxnSpPr>
          <p:spPr>
            <a:xfrm rot="5400000" flipH="1">
              <a:off x="1785379" y="3038037"/>
              <a:ext cx="1584600" cy="690600"/>
            </a:xfrm>
            <a:prstGeom prst="curvedConnector2">
              <a:avLst/>
            </a:prstGeom>
            <a:noFill/>
            <a:ln w="9525" cap="flat" cmpd="sng">
              <a:solidFill>
                <a:srgbClr val="EC1901"/>
              </a:solidFill>
              <a:prstDash val="solid"/>
              <a:round/>
              <a:headEnd type="none" w="sm" len="sm"/>
              <a:tailEnd type="triangle" w="med" len="med"/>
            </a:ln>
          </p:spPr>
        </p:cxnSp>
        <p:sp>
          <p:nvSpPr>
            <p:cNvPr id="30" name="Google Shape;2577;p272">
              <a:extLst>
                <a:ext uri="{FF2B5EF4-FFF2-40B4-BE49-F238E27FC236}">
                  <a16:creationId xmlns:a16="http://schemas.microsoft.com/office/drawing/2014/main" id="{DE197D5A-078B-4372-A3FA-669B7EA36232}"/>
                </a:ext>
              </a:extLst>
            </p:cNvPr>
            <p:cNvSpPr/>
            <p:nvPr/>
          </p:nvSpPr>
          <p:spPr>
            <a:xfrm>
              <a:off x="5795527" y="2291665"/>
              <a:ext cx="600946" cy="600946"/>
            </a:xfrm>
            <a:prstGeom prst="ellipse">
              <a:avLst/>
            </a:prstGeom>
            <a:solidFill>
              <a:srgbClr val="F81B02"/>
            </a:solidFill>
            <a:ln w="15875" cap="flat" cmpd="sng">
              <a:solidFill>
                <a:srgbClr val="AB1200"/>
              </a:solidFill>
              <a:prstDash val="solid"/>
              <a:round/>
              <a:headEnd type="none" w="sm" len="sm"/>
              <a:tailEnd type="none" w="sm" len="sm"/>
            </a:ln>
          </p:spPr>
          <p:txBody>
            <a:bodyPr spcFirstLastPara="1" wrap="square" lIns="91433" tIns="45700" rIns="91433" bIns="45700" anchor="ctr" anchorCtr="0">
              <a:noAutofit/>
            </a:bodyP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sz="1867" b="0" i="0" u="none" strike="noStrike" kern="0" cap="none" spc="0" normalizeH="0" baseline="0" noProof="0">
                <a:ln>
                  <a:noFill/>
                </a:ln>
                <a:solidFill>
                  <a:srgbClr val="FFFFFF"/>
                </a:solidFill>
                <a:effectLst/>
                <a:uLnTx/>
                <a:uFillTx/>
                <a:latin typeface="Rockwell"/>
                <a:ea typeface="Rockwell"/>
                <a:cs typeface="Rockwell"/>
                <a:sym typeface="Rockwell"/>
              </a:endParaRPr>
            </a:p>
          </p:txBody>
        </p:sp>
        <p:sp>
          <p:nvSpPr>
            <p:cNvPr id="31" name="Google Shape;2578;p272">
              <a:extLst>
                <a:ext uri="{FF2B5EF4-FFF2-40B4-BE49-F238E27FC236}">
                  <a16:creationId xmlns:a16="http://schemas.microsoft.com/office/drawing/2014/main" id="{291EFF13-1AFA-4199-8079-4DD2431D5F5A}"/>
                </a:ext>
              </a:extLst>
            </p:cNvPr>
            <p:cNvSpPr/>
            <p:nvPr/>
          </p:nvSpPr>
          <p:spPr>
            <a:xfrm>
              <a:off x="5044440" y="1540578"/>
              <a:ext cx="2103120" cy="2103120"/>
            </a:xfrm>
            <a:prstGeom prst="ellipse">
              <a:avLst/>
            </a:prstGeom>
            <a:noFill/>
            <a:ln w="15875" cap="flat" cmpd="sng">
              <a:solidFill>
                <a:srgbClr val="000000"/>
              </a:solidFill>
              <a:prstDash val="solid"/>
              <a:round/>
              <a:headEnd type="none" w="sm" len="sm"/>
              <a:tailEnd type="none" w="sm" len="sm"/>
            </a:ln>
          </p:spPr>
          <p:txBody>
            <a:bodyPr spcFirstLastPara="1" wrap="square" lIns="91433" tIns="45700" rIns="91433" bIns="45700" anchor="ctr" anchorCtr="0">
              <a:noAutofit/>
            </a:bodyP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sz="1867" b="0" i="0" u="none" strike="noStrike" kern="0" cap="none" spc="0" normalizeH="0" baseline="0" noProof="0">
                <a:ln>
                  <a:noFill/>
                </a:ln>
                <a:solidFill>
                  <a:srgbClr val="FFFFFF"/>
                </a:solidFill>
                <a:effectLst/>
                <a:uLnTx/>
                <a:uFillTx/>
                <a:latin typeface="Rockwell"/>
                <a:ea typeface="Rockwell"/>
                <a:cs typeface="Rockwell"/>
                <a:sym typeface="Rockwell"/>
              </a:endParaRPr>
            </a:p>
          </p:txBody>
        </p:sp>
        <p:cxnSp>
          <p:nvCxnSpPr>
            <p:cNvPr id="32" name="Google Shape;2579;p272">
              <a:extLst>
                <a:ext uri="{FF2B5EF4-FFF2-40B4-BE49-F238E27FC236}">
                  <a16:creationId xmlns:a16="http://schemas.microsoft.com/office/drawing/2014/main" id="{4B9ADDEF-7310-469F-942C-67C7A6FF30EE}"/>
                </a:ext>
              </a:extLst>
            </p:cNvPr>
            <p:cNvCxnSpPr>
              <a:stCxn id="26" idx="6"/>
              <a:endCxn id="31" idx="2"/>
            </p:cNvCxnSpPr>
            <p:nvPr/>
          </p:nvCxnSpPr>
          <p:spPr>
            <a:xfrm>
              <a:off x="2983466" y="2591037"/>
              <a:ext cx="2061000" cy="1200"/>
            </a:xfrm>
            <a:prstGeom prst="straightConnector1">
              <a:avLst/>
            </a:prstGeom>
            <a:noFill/>
            <a:ln w="28575" cap="flat" cmpd="sng">
              <a:solidFill>
                <a:srgbClr val="000000"/>
              </a:solidFill>
              <a:prstDash val="solid"/>
              <a:round/>
              <a:headEnd type="triangle" w="med" len="med"/>
              <a:tailEnd type="triangle" w="med" len="med"/>
            </a:ln>
          </p:spPr>
        </p:cxnSp>
        <p:sp>
          <p:nvSpPr>
            <p:cNvPr id="33" name="Google Shape;2580;p272">
              <a:extLst>
                <a:ext uri="{FF2B5EF4-FFF2-40B4-BE49-F238E27FC236}">
                  <a16:creationId xmlns:a16="http://schemas.microsoft.com/office/drawing/2014/main" id="{CE15F6F7-ACE3-4955-BAE6-F88066E72318}"/>
                </a:ext>
              </a:extLst>
            </p:cNvPr>
            <p:cNvSpPr txBox="1"/>
            <p:nvPr/>
          </p:nvSpPr>
          <p:spPr>
            <a:xfrm>
              <a:off x="3222621" y="2292694"/>
              <a:ext cx="1761333" cy="598817"/>
            </a:xfrm>
            <a:prstGeom prst="rect">
              <a:avLst/>
            </a:prstGeom>
            <a:noFill/>
            <a:ln>
              <a:noFill/>
            </a:ln>
          </p:spPr>
          <p:txBody>
            <a:bodyPr spcFirstLastPara="1" wrap="square" lIns="91433" tIns="45700" rIns="91433" bIns="45700" anchor="t" anchorCtr="0">
              <a:noAutofit/>
            </a:bodyPr>
            <a:lstStyle/>
            <a:p>
              <a:pPr marL="0" marR="0" lvl="0" indent="0" defTabSz="1219170" eaLnBrk="1" fontAlgn="auto" latinLnBrk="0" hangingPunct="1">
                <a:lnSpc>
                  <a:spcPct val="100000"/>
                </a:lnSpc>
                <a:spcBef>
                  <a:spcPts val="0"/>
                </a:spcBef>
                <a:spcAft>
                  <a:spcPts val="0"/>
                </a:spcAft>
                <a:buClrTx/>
                <a:buSzTx/>
                <a:buFontTx/>
                <a:buNone/>
                <a:tabLst/>
                <a:defRPr/>
              </a:pPr>
              <a:r>
                <a:rPr kumimoji="0" lang="en" sz="1067" b="0" i="0" u="none" strike="noStrike" kern="0" cap="none" spc="0" normalizeH="0" baseline="0" noProof="0">
                  <a:ln>
                    <a:noFill/>
                  </a:ln>
                  <a:solidFill>
                    <a:sysClr val="windowText" lastClr="000000"/>
                  </a:solidFill>
                  <a:effectLst/>
                  <a:uLnTx/>
                  <a:uFillTx/>
                  <a:latin typeface="Rockwell"/>
                  <a:ea typeface="Rockwell"/>
                  <a:cs typeface="Rockwell"/>
                  <a:sym typeface="Rockwell"/>
                </a:rPr>
                <a:t>Edge if</a:t>
              </a:r>
            </a:p>
            <a:p>
              <a:pPr marL="0" marR="0" lvl="0" indent="0" defTabSz="1219170" eaLnBrk="1" fontAlgn="auto" latinLnBrk="0" hangingPunct="1">
                <a:lnSpc>
                  <a:spcPct val="100000"/>
                </a:lnSpc>
                <a:spcBef>
                  <a:spcPts val="0"/>
                </a:spcBef>
                <a:spcAft>
                  <a:spcPts val="0"/>
                </a:spcAft>
                <a:buClrTx/>
                <a:buSzTx/>
                <a:buFontTx/>
                <a:buNone/>
                <a:tabLst/>
                <a:defRPr/>
              </a:pPr>
              <a:r>
                <a:rPr kumimoji="0" lang="en-CA" sz="1067" b="0" i="0" u="none" strike="noStrike" kern="0" cap="none" spc="0" normalizeH="0" baseline="0" noProof="0">
                  <a:ln>
                    <a:noFill/>
                  </a:ln>
                  <a:solidFill>
                    <a:sysClr val="windowText" lastClr="000000"/>
                  </a:solidFill>
                  <a:effectLst/>
                  <a:uLnTx/>
                  <a:uFillTx/>
                  <a:latin typeface="Rockwell"/>
                  <a:ea typeface="Rockwell"/>
                  <a:cs typeface="Rockwell"/>
                  <a:sym typeface="Rockwell"/>
                </a:rPr>
                <a:t>A</a:t>
              </a:r>
              <a:r>
                <a:rPr kumimoji="0" lang="en" sz="1067" b="0" i="0" u="none" strike="noStrike" kern="0" cap="none" spc="0" normalizeH="0" baseline="0" noProof="0">
                  <a:ln>
                    <a:noFill/>
                  </a:ln>
                  <a:solidFill>
                    <a:sysClr val="windowText" lastClr="000000"/>
                  </a:solidFill>
                  <a:effectLst/>
                  <a:uLnTx/>
                  <a:uFillTx/>
                  <a:latin typeface="Rockwell"/>
                  <a:ea typeface="Rockwell"/>
                  <a:cs typeface="Rockwell"/>
                  <a:sym typeface="Rockwell"/>
                </a:rPr>
                <a:t>djacent </a:t>
              </a:r>
              <a:r>
                <a:rPr lang="en" sz="1067">
                  <a:solidFill>
                    <a:sysClr val="windowText" lastClr="000000"/>
                  </a:solidFill>
                  <a:latin typeface="Rockwell"/>
                  <a:ea typeface="Rockwell"/>
                  <a:cs typeface="Rockwell"/>
                  <a:sym typeface="Rockwell"/>
                </a:rPr>
                <a:t>node</a:t>
              </a:r>
              <a:endParaRPr kumimoji="0" sz="1067" b="0" i="0" u="none" strike="noStrike" kern="0" cap="none" spc="0" normalizeH="0" baseline="0" noProof="0">
                <a:ln>
                  <a:noFill/>
                </a:ln>
                <a:solidFill>
                  <a:sysClr val="windowText" lastClr="000000"/>
                </a:solidFill>
                <a:effectLst/>
                <a:uLnTx/>
                <a:uFillTx/>
                <a:latin typeface="Rockwell"/>
                <a:ea typeface="Rockwell"/>
                <a:cs typeface="Rockwell"/>
                <a:sym typeface="Rockwell"/>
              </a:endParaRPr>
            </a:p>
          </p:txBody>
        </p:sp>
      </p:grpSp>
      <p:sp>
        <p:nvSpPr>
          <p:cNvPr id="36" name="Title 1">
            <a:extLst>
              <a:ext uri="{FF2B5EF4-FFF2-40B4-BE49-F238E27FC236}">
                <a16:creationId xmlns:a16="http://schemas.microsoft.com/office/drawing/2014/main" id="{A6424534-3A95-4C43-89A9-EA73433EF797}"/>
              </a:ext>
            </a:extLst>
          </p:cNvPr>
          <p:cNvSpPr>
            <a:spLocks noGrp="1"/>
          </p:cNvSpPr>
          <p:nvPr>
            <p:ph type="title"/>
          </p:nvPr>
        </p:nvSpPr>
        <p:spPr>
          <a:xfrm>
            <a:off x="312548" y="189939"/>
            <a:ext cx="10515600" cy="907030"/>
          </a:xfrm>
        </p:spPr>
        <p:txBody>
          <a:bodyPr/>
          <a:lstStyle/>
          <a:p>
            <a:r>
              <a:rPr lang="en-IN" sz="4000"/>
              <a:t>Assumptions and modelling</a:t>
            </a:r>
            <a:endParaRPr lang="en-CA" sz="4000"/>
          </a:p>
        </p:txBody>
      </p:sp>
      <p:sp>
        <p:nvSpPr>
          <p:cNvPr id="41" name="Google Shape;2572;p272">
            <a:extLst>
              <a:ext uri="{FF2B5EF4-FFF2-40B4-BE49-F238E27FC236}">
                <a16:creationId xmlns:a16="http://schemas.microsoft.com/office/drawing/2014/main" id="{C3110423-E68E-4EFE-836F-7CC4FB8EFF57}"/>
              </a:ext>
            </a:extLst>
          </p:cNvPr>
          <p:cNvSpPr txBox="1"/>
          <p:nvPr/>
        </p:nvSpPr>
        <p:spPr>
          <a:xfrm>
            <a:off x="6732501" y="3374763"/>
            <a:ext cx="1385968" cy="355505"/>
          </a:xfrm>
          <a:prstGeom prst="rect">
            <a:avLst/>
          </a:prstGeom>
          <a:noFill/>
          <a:ln>
            <a:noFill/>
          </a:ln>
        </p:spPr>
        <p:txBody>
          <a:bodyPr spcFirstLastPara="1" wrap="square" lIns="91433" tIns="45700" rIns="91433" bIns="45700" anchor="t" anchorCtr="0">
            <a:noAutofit/>
          </a:bodyPr>
          <a:lstStyle/>
          <a:p>
            <a:pPr marL="0" marR="0" lvl="0" indent="0" defTabSz="1219170" eaLnBrk="1" fontAlgn="auto" latinLnBrk="0" hangingPunct="1">
              <a:lnSpc>
                <a:spcPct val="100000"/>
              </a:lnSpc>
              <a:spcBef>
                <a:spcPts val="0"/>
              </a:spcBef>
              <a:spcAft>
                <a:spcPts val="0"/>
              </a:spcAft>
              <a:buClrTx/>
              <a:buSzTx/>
              <a:buFontTx/>
              <a:buNone/>
              <a:tabLst/>
              <a:defRPr/>
            </a:pPr>
            <a:r>
              <a:rPr kumimoji="0" lang="en" sz="1067" b="0" i="0" u="none" strike="noStrike" kern="0" cap="none" spc="0" normalizeH="0" baseline="0" noProof="0">
                <a:ln>
                  <a:noFill/>
                </a:ln>
                <a:solidFill>
                  <a:sysClr val="windowText" lastClr="000000"/>
                </a:solidFill>
                <a:effectLst/>
                <a:uLnTx/>
                <a:uFillTx/>
                <a:latin typeface="Rockwell"/>
                <a:ea typeface="Rockwell"/>
                <a:cs typeface="Rockwell"/>
                <a:sym typeface="Rockwell"/>
              </a:rPr>
              <a:t>100 x 100 grid</a:t>
            </a:r>
            <a:endParaRPr kumimoji="0" sz="1067" b="0" i="0" u="none" strike="noStrike" kern="0" cap="none" spc="0" normalizeH="0" baseline="0" noProof="0">
              <a:ln>
                <a:noFill/>
              </a:ln>
              <a:solidFill>
                <a:sysClr val="windowText" lastClr="000000"/>
              </a:solidFill>
              <a:effectLst/>
              <a:uLnTx/>
              <a:uFillTx/>
              <a:latin typeface="Rockwell"/>
              <a:ea typeface="Rockwell"/>
              <a:cs typeface="Rockwell"/>
              <a:sym typeface="Rockwell"/>
            </a:endParaRPr>
          </a:p>
        </p:txBody>
      </p:sp>
    </p:spTree>
    <p:extLst>
      <p:ext uri="{BB962C8B-B14F-4D97-AF65-F5344CB8AC3E}">
        <p14:creationId xmlns:p14="http://schemas.microsoft.com/office/powerpoint/2010/main" val="3230293840"/>
      </p:ext>
    </p:extLst>
  </p:cSld>
  <p:clrMapOvr>
    <a:masterClrMapping/>
  </p:clrMapOvr>
  <mc:AlternateContent xmlns:mc="http://schemas.openxmlformats.org/markup-compatibility/2006" xmlns:p14="http://schemas.microsoft.com/office/powerpoint/2010/main">
    <mc:Choice Requires="p14">
      <p:transition spd="slow" p14:dur="2000" advTm="60962"/>
    </mc:Choice>
    <mc:Fallback xmlns="">
      <p:transition spd="slow" advTm="60962"/>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5558C7D-7DC2-4336-8A43-C7CECFD9C969}"/>
              </a:ext>
            </a:extLst>
          </p:cNvPr>
          <p:cNvPicPr>
            <a:picLocks noChangeAspect="1"/>
          </p:cNvPicPr>
          <p:nvPr/>
        </p:nvPicPr>
        <p:blipFill>
          <a:blip r:embed="rId3"/>
          <a:stretch>
            <a:fillRect/>
          </a:stretch>
        </p:blipFill>
        <p:spPr>
          <a:xfrm>
            <a:off x="3927072" y="1517672"/>
            <a:ext cx="3096994" cy="4798808"/>
          </a:xfrm>
          <a:prstGeom prst="rect">
            <a:avLst/>
          </a:prstGeom>
        </p:spPr>
      </p:pic>
      <p:pic>
        <p:nvPicPr>
          <p:cNvPr id="9" name="Picture 8">
            <a:extLst>
              <a:ext uri="{FF2B5EF4-FFF2-40B4-BE49-F238E27FC236}">
                <a16:creationId xmlns:a16="http://schemas.microsoft.com/office/drawing/2014/main" id="{8510FE1E-AD80-4EBF-AE72-8A95B1E23702}"/>
              </a:ext>
            </a:extLst>
          </p:cNvPr>
          <p:cNvPicPr>
            <a:picLocks noChangeAspect="1"/>
          </p:cNvPicPr>
          <p:nvPr/>
        </p:nvPicPr>
        <p:blipFill>
          <a:blip r:embed="rId4"/>
          <a:stretch>
            <a:fillRect/>
          </a:stretch>
        </p:blipFill>
        <p:spPr>
          <a:xfrm>
            <a:off x="927531" y="2727442"/>
            <a:ext cx="2720565" cy="3048224"/>
          </a:xfrm>
          <a:prstGeom prst="rect">
            <a:avLst/>
          </a:prstGeom>
        </p:spPr>
      </p:pic>
      <p:pic>
        <p:nvPicPr>
          <p:cNvPr id="11" name="Picture 10">
            <a:extLst>
              <a:ext uri="{FF2B5EF4-FFF2-40B4-BE49-F238E27FC236}">
                <a16:creationId xmlns:a16="http://schemas.microsoft.com/office/drawing/2014/main" id="{D5EBE040-CDDA-4516-A690-6B55C9FB14B5}"/>
              </a:ext>
            </a:extLst>
          </p:cNvPr>
          <p:cNvPicPr>
            <a:picLocks noChangeAspect="1"/>
          </p:cNvPicPr>
          <p:nvPr/>
        </p:nvPicPr>
        <p:blipFill>
          <a:blip r:embed="rId5"/>
          <a:stretch>
            <a:fillRect/>
          </a:stretch>
        </p:blipFill>
        <p:spPr>
          <a:xfrm>
            <a:off x="7109376" y="2546610"/>
            <a:ext cx="2859572" cy="3395742"/>
          </a:xfrm>
          <a:prstGeom prst="rect">
            <a:avLst/>
          </a:prstGeom>
        </p:spPr>
      </p:pic>
      <p:pic>
        <p:nvPicPr>
          <p:cNvPr id="13" name="Picture 12">
            <a:extLst>
              <a:ext uri="{FF2B5EF4-FFF2-40B4-BE49-F238E27FC236}">
                <a16:creationId xmlns:a16="http://schemas.microsoft.com/office/drawing/2014/main" id="{55DB85E7-4E10-4179-8180-8584158F3ADE}"/>
              </a:ext>
            </a:extLst>
          </p:cNvPr>
          <p:cNvPicPr>
            <a:picLocks noChangeAspect="1"/>
          </p:cNvPicPr>
          <p:nvPr/>
        </p:nvPicPr>
        <p:blipFill>
          <a:blip r:embed="rId6"/>
          <a:stretch>
            <a:fillRect/>
          </a:stretch>
        </p:blipFill>
        <p:spPr>
          <a:xfrm>
            <a:off x="10139569" y="4638053"/>
            <a:ext cx="1762125" cy="1438275"/>
          </a:xfrm>
          <a:prstGeom prst="rect">
            <a:avLst/>
          </a:prstGeom>
        </p:spPr>
      </p:pic>
      <p:sp>
        <p:nvSpPr>
          <p:cNvPr id="16" name="Title 1">
            <a:extLst>
              <a:ext uri="{FF2B5EF4-FFF2-40B4-BE49-F238E27FC236}">
                <a16:creationId xmlns:a16="http://schemas.microsoft.com/office/drawing/2014/main" id="{4F2C3FCB-2BCC-4F16-BAFA-382F7496B187}"/>
              </a:ext>
            </a:extLst>
          </p:cNvPr>
          <p:cNvSpPr txBox="1">
            <a:spLocks/>
          </p:cNvSpPr>
          <p:nvPr/>
        </p:nvSpPr>
        <p:spPr>
          <a:xfrm>
            <a:off x="362500" y="302442"/>
            <a:ext cx="10515600" cy="90703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sz="4000"/>
              <a:t>GCN Architecture for interpolation</a:t>
            </a:r>
            <a:endParaRPr lang="en-CA" sz="4000"/>
          </a:p>
        </p:txBody>
      </p:sp>
    </p:spTree>
    <p:extLst>
      <p:ext uri="{BB962C8B-B14F-4D97-AF65-F5344CB8AC3E}">
        <p14:creationId xmlns:p14="http://schemas.microsoft.com/office/powerpoint/2010/main" val="1395796380"/>
      </p:ext>
    </p:extLst>
  </p:cSld>
  <p:clrMapOvr>
    <a:masterClrMapping/>
  </p:clrMapOvr>
  <mc:AlternateContent xmlns:mc="http://schemas.openxmlformats.org/markup-compatibility/2006" xmlns:p14="http://schemas.microsoft.com/office/powerpoint/2010/main">
    <mc:Choice Requires="p14">
      <p:transition spd="slow" p14:dur="2000" advTm="34027"/>
    </mc:Choice>
    <mc:Fallback xmlns="">
      <p:transition spd="slow" advTm="34027"/>
    </mc:Fallback>
  </mc:AlternateContent>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55</TotalTime>
  <Words>3895</Words>
  <Application>Microsoft Office PowerPoint</Application>
  <PresentationFormat>Widescreen</PresentationFormat>
  <Paragraphs>372</Paragraphs>
  <Slides>24</Slides>
  <Notes>24</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24</vt:i4>
      </vt:variant>
    </vt:vector>
  </HeadingPairs>
  <TitlesOfParts>
    <vt:vector size="39" baseType="lpstr">
      <vt:lpstr>Arial</vt:lpstr>
      <vt:lpstr>ArialMT</vt:lpstr>
      <vt:lpstr>Calibri</vt:lpstr>
      <vt:lpstr>Carlito</vt:lpstr>
      <vt:lpstr>CMR12</vt:lpstr>
      <vt:lpstr>CMSY10</vt:lpstr>
      <vt:lpstr>CMTT12</vt:lpstr>
      <vt:lpstr>Lato</vt:lpstr>
      <vt:lpstr>NimbusRomNo9L-Medi</vt:lpstr>
      <vt:lpstr>Noto Sans Symbols</vt:lpstr>
      <vt:lpstr>Open Sans</vt:lpstr>
      <vt:lpstr>Rockwell</vt:lpstr>
      <vt:lpstr>Segoe UI</vt:lpstr>
      <vt:lpstr>Times New Roman</vt:lpstr>
      <vt:lpstr>Office Theme</vt:lpstr>
      <vt:lpstr>Privacy Preserving Machine Learning Training</vt:lpstr>
      <vt:lpstr>PowerPoint Presentation</vt:lpstr>
      <vt:lpstr>Problem Description</vt:lpstr>
      <vt:lpstr>Estimating pollution values at unknown locations</vt:lpstr>
      <vt:lpstr>Spatio-temporal dataset</vt:lpstr>
      <vt:lpstr>Spatial Dependencies</vt:lpstr>
      <vt:lpstr>PowerPoint Presentation</vt:lpstr>
      <vt:lpstr>Assumptions and modelling</vt:lpstr>
      <vt:lpstr>PowerPoint Presentation</vt:lpstr>
      <vt:lpstr>Zero tensor multiplication bug</vt:lpstr>
      <vt:lpstr>Training for GCN</vt:lpstr>
      <vt:lpstr>PowerPoint Presentation</vt:lpstr>
      <vt:lpstr>PowerPoint Presentation</vt:lpstr>
      <vt:lpstr>PowerPoint Presentation</vt:lpstr>
      <vt:lpstr>PowerPoint Presentation</vt:lpstr>
      <vt:lpstr>GCN_LSTM for interpolation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Gauri Gupta</dc:creator>
  <cp:lastModifiedBy>Gauri Gupta</cp:lastModifiedBy>
  <cp:revision>3</cp:revision>
  <dcterms:created xsi:type="dcterms:W3CDTF">2022-01-20T10:07:19Z</dcterms:created>
  <dcterms:modified xsi:type="dcterms:W3CDTF">2022-06-11T15:47:56Z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false</vt:bool>
  </property>
  <property fmtid="{D5CDD505-2E9C-101B-9397-08002B2CF9AE}" pid="5" name="LinksUpToDate">
    <vt:bool>false</vt:bool>
  </property>
  <property fmtid="{D5CDD505-2E9C-101B-9397-08002B2CF9AE}" pid="6" name="MMClips">
    <vt:i4>0</vt:i4>
  </property>
  <property fmtid="{D5CDD505-2E9C-101B-9397-08002B2CF9AE}" pid="7" name="Notes">
    <vt:i4>0</vt:i4>
  </property>
  <property fmtid="{D5CDD505-2E9C-101B-9397-08002B2CF9AE}" pid="8" name="PresentationFormat">
    <vt:lpwstr>Widescreen</vt:lpwstr>
  </property>
  <property fmtid="{D5CDD505-2E9C-101B-9397-08002B2CF9AE}" pid="9" name="ScaleCrop">
    <vt:bool>false</vt:bool>
  </property>
  <property fmtid="{D5CDD505-2E9C-101B-9397-08002B2CF9AE}" pid="10" name="ShareDoc">
    <vt:bool>false</vt:bool>
  </property>
  <property fmtid="{D5CDD505-2E9C-101B-9397-08002B2CF9AE}" pid="11" name="Slides">
    <vt:i4>19</vt:i4>
  </property>
</Properties>
</file>

<file path=docProps/thumbnail.jpeg>
</file>